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15"/>
  </p:notesMasterIdLst>
  <p:sldIdLst>
    <p:sldId id="256" r:id="rId2"/>
    <p:sldId id="302" r:id="rId3"/>
    <p:sldId id="316" r:id="rId4"/>
    <p:sldId id="315" r:id="rId5"/>
    <p:sldId id="317" r:id="rId6"/>
    <p:sldId id="318" r:id="rId7"/>
    <p:sldId id="307" r:id="rId8"/>
    <p:sldId id="319" r:id="rId9"/>
    <p:sldId id="320" r:id="rId10"/>
    <p:sldId id="321" r:id="rId11"/>
    <p:sldId id="311" r:id="rId12"/>
    <p:sldId id="309" r:id="rId13"/>
    <p:sldId id="314" r:id="rId14"/>
  </p:sldIdLst>
  <p:sldSz cx="12192000" cy="6858000"/>
  <p:notesSz cx="6858000" cy="9144000"/>
  <p:embeddedFontLst>
    <p:embeddedFont>
      <p:font typeface="Source Sans Pro" panose="020B060402020202020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5B9"/>
    <a:srgbClr val="F05768"/>
    <a:srgbClr val="FF5050"/>
    <a:srgbClr val="2F3848"/>
    <a:srgbClr val="F37988"/>
    <a:srgbClr val="C7F4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43E8E70-F7EE-465C-B794-A185823A27CB}">
  <a:tblStyle styleId="{543E8E70-F7EE-465C-B794-A185823A27C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660"/>
  </p:normalViewPr>
  <p:slideViewPr>
    <p:cSldViewPr snapToGrid="0">
      <p:cViewPr>
        <p:scale>
          <a:sx n="75" d="100"/>
          <a:sy n="75" d="100"/>
        </p:scale>
        <p:origin x="1782" y="9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788600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631335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033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36935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56464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5646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35ed75ccf_0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35ed75ccf_0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343251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7523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120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8283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6135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5217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749557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0" name="Google Shape;310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1071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00C5B9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41400" y="168450"/>
            <a:ext cx="11709200" cy="6521100"/>
          </a:xfrm>
          <a:prstGeom prst="rect">
            <a:avLst/>
          </a:prstGeom>
          <a:solidFill>
            <a:srgbClr val="2F38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2256000" y="3265350"/>
            <a:ext cx="7680000" cy="1546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05768"/>
              </a:buClr>
              <a:buSzPts val="4800"/>
              <a:buNone/>
              <a:defRPr sz="4800">
                <a:solidFill>
                  <a:srgbClr val="F05768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05768"/>
              </a:buClr>
              <a:buSzPts val="4800"/>
              <a:buNone/>
              <a:defRPr sz="4800">
                <a:solidFill>
                  <a:srgbClr val="F05768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05768"/>
              </a:buClr>
              <a:buSzPts val="4800"/>
              <a:buNone/>
              <a:defRPr sz="4800">
                <a:solidFill>
                  <a:srgbClr val="F05768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05768"/>
              </a:buClr>
              <a:buSzPts val="4800"/>
              <a:buNone/>
              <a:defRPr sz="4800">
                <a:solidFill>
                  <a:srgbClr val="F05768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05768"/>
              </a:buClr>
              <a:buSzPts val="4800"/>
              <a:buNone/>
              <a:defRPr sz="4800">
                <a:solidFill>
                  <a:srgbClr val="F05768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05768"/>
              </a:buClr>
              <a:buSzPts val="4800"/>
              <a:buNone/>
              <a:defRPr sz="4800">
                <a:solidFill>
                  <a:srgbClr val="F05768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05768"/>
              </a:buClr>
              <a:buSzPts val="4800"/>
              <a:buNone/>
              <a:defRPr sz="4800">
                <a:solidFill>
                  <a:srgbClr val="F05768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05768"/>
              </a:buClr>
              <a:buSzPts val="4800"/>
              <a:buNone/>
              <a:defRPr sz="4800">
                <a:solidFill>
                  <a:srgbClr val="F05768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05768"/>
              </a:buClr>
              <a:buSzPts val="4800"/>
              <a:buNone/>
              <a:defRPr sz="4800">
                <a:solidFill>
                  <a:srgbClr val="F05768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5140200" y="1840275"/>
            <a:ext cx="1911600" cy="955800"/>
          </a:xfrm>
          <a:prstGeom prst="wedgeRectCallout">
            <a:avLst>
              <a:gd name="adj1" fmla="val 8366"/>
              <a:gd name="adj2" fmla="val 80819"/>
            </a:avLst>
          </a:prstGeom>
          <a:noFill/>
          <a:ln w="114300" cap="flat" cmpd="sng">
            <a:solidFill>
              <a:srgbClr val="F05768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 pink">
  <p:cSld name="TITLE_1_2">
    <p:bg>
      <p:bgPr>
        <a:solidFill>
          <a:srgbClr val="FD8E80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241400" y="168450"/>
            <a:ext cx="11709200" cy="6521100"/>
          </a:xfrm>
          <a:prstGeom prst="rect">
            <a:avLst/>
          </a:prstGeom>
          <a:solidFill>
            <a:srgbClr val="F0576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20" name="Google Shape;20;p4"/>
          <p:cNvSpPr txBox="1">
            <a:spLocks noGrp="1"/>
          </p:cNvSpPr>
          <p:nvPr>
            <p:ph type="ctrTitle"/>
          </p:nvPr>
        </p:nvSpPr>
        <p:spPr>
          <a:xfrm>
            <a:off x="886967" y="2018025"/>
            <a:ext cx="6570000" cy="154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subTitle" idx="1"/>
          </p:nvPr>
        </p:nvSpPr>
        <p:spPr>
          <a:xfrm>
            <a:off x="1139003" y="3922275"/>
            <a:ext cx="5087200" cy="993900"/>
          </a:xfrm>
          <a:prstGeom prst="rect">
            <a:avLst/>
          </a:prstGeom>
          <a:ln w="114300" cap="flat" cmpd="sng">
            <a:solidFill>
              <a:srgbClr val="FFFF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Source Sans Pro"/>
              <a:buNone/>
              <a:defRPr sz="24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22" name="Google Shape;22;p4"/>
          <p:cNvSpPr/>
          <p:nvPr/>
        </p:nvSpPr>
        <p:spPr>
          <a:xfrm>
            <a:off x="1519911" y="3640725"/>
            <a:ext cx="366400" cy="2748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241400" y="1331950"/>
            <a:ext cx="11709200" cy="53577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grpSp>
        <p:nvGrpSpPr>
          <p:cNvPr id="31" name="Google Shape;31;p6"/>
          <p:cNvGrpSpPr/>
          <p:nvPr/>
        </p:nvGrpSpPr>
        <p:grpSpPr>
          <a:xfrm>
            <a:off x="241133" y="168451"/>
            <a:ext cx="11709200" cy="1296663"/>
            <a:chOff x="180850" y="168450"/>
            <a:chExt cx="8781900" cy="1296663"/>
          </a:xfrm>
        </p:grpSpPr>
        <p:sp>
          <p:nvSpPr>
            <p:cNvPr id="32" name="Google Shape;32;p6"/>
            <p:cNvSpPr/>
            <p:nvPr/>
          </p:nvSpPr>
          <p:spPr>
            <a:xfrm>
              <a:off x="180850" y="168450"/>
              <a:ext cx="8781900" cy="973500"/>
            </a:xfrm>
            <a:prstGeom prst="rect">
              <a:avLst/>
            </a:prstGeom>
            <a:solidFill>
              <a:srgbClr val="00C5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33" name="Google Shape;33;p6"/>
            <p:cNvSpPr/>
            <p:nvPr/>
          </p:nvSpPr>
          <p:spPr>
            <a:xfrm rot="5400000">
              <a:off x="1027273" y="930513"/>
              <a:ext cx="442800" cy="626400"/>
            </a:xfrm>
            <a:prstGeom prst="rtTriangle">
              <a:avLst/>
            </a:prstGeom>
            <a:solidFill>
              <a:srgbClr val="00C5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34" name="Google Shape;34;p6"/>
            <p:cNvSpPr/>
            <p:nvPr/>
          </p:nvSpPr>
          <p:spPr>
            <a:xfrm>
              <a:off x="361300" y="341550"/>
              <a:ext cx="8421000" cy="627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1109967" y="168450"/>
            <a:ext cx="10602400" cy="9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1004200" y="1600200"/>
            <a:ext cx="101836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31800">
              <a:spcBef>
                <a:spcPts val="600"/>
              </a:spcBef>
              <a:spcAft>
                <a:spcPts val="0"/>
              </a:spcAft>
              <a:buSzPts val="3200"/>
              <a:buChar char="■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sldNum" idx="12"/>
          </p:nvPr>
        </p:nvSpPr>
        <p:spPr>
          <a:xfrm>
            <a:off x="5730200" y="6333134"/>
            <a:ext cx="7316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oogle Shape;60;p9"/>
          <p:cNvGrpSpPr/>
          <p:nvPr/>
        </p:nvGrpSpPr>
        <p:grpSpPr>
          <a:xfrm>
            <a:off x="241133" y="168451"/>
            <a:ext cx="11709200" cy="1296663"/>
            <a:chOff x="180850" y="168450"/>
            <a:chExt cx="8781900" cy="1296663"/>
          </a:xfrm>
        </p:grpSpPr>
        <p:sp>
          <p:nvSpPr>
            <p:cNvPr id="61" name="Google Shape;61;p9"/>
            <p:cNvSpPr/>
            <p:nvPr/>
          </p:nvSpPr>
          <p:spPr>
            <a:xfrm>
              <a:off x="180850" y="168450"/>
              <a:ext cx="8781900" cy="973500"/>
            </a:xfrm>
            <a:prstGeom prst="rect">
              <a:avLst/>
            </a:prstGeom>
            <a:solidFill>
              <a:srgbClr val="00C5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62" name="Google Shape;62;p9"/>
            <p:cNvSpPr/>
            <p:nvPr/>
          </p:nvSpPr>
          <p:spPr>
            <a:xfrm rot="5400000">
              <a:off x="1027273" y="930513"/>
              <a:ext cx="442800" cy="626400"/>
            </a:xfrm>
            <a:prstGeom prst="rtTriangle">
              <a:avLst/>
            </a:prstGeom>
            <a:solidFill>
              <a:srgbClr val="00C5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63" name="Google Shape;63;p9"/>
            <p:cNvSpPr/>
            <p:nvPr/>
          </p:nvSpPr>
          <p:spPr>
            <a:xfrm>
              <a:off x="361300" y="341550"/>
              <a:ext cx="8421000" cy="627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sp>
        <p:nvSpPr>
          <p:cNvPr id="64" name="Google Shape;64;p9"/>
          <p:cNvSpPr txBox="1">
            <a:spLocks noGrp="1"/>
          </p:cNvSpPr>
          <p:nvPr>
            <p:ph type="title"/>
          </p:nvPr>
        </p:nvSpPr>
        <p:spPr>
          <a:xfrm>
            <a:off x="1109967" y="168450"/>
            <a:ext cx="10602400" cy="9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5730200" y="6333134"/>
            <a:ext cx="7316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73400" y="274650"/>
            <a:ext cx="9845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SzPts val="24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SzPts val="24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SzPts val="24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SzPts val="24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SzPts val="24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SzPts val="24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SzPts val="24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SzPts val="24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C5B9"/>
              </a:buClr>
              <a:buSzPts val="2400"/>
              <a:buFont typeface="Source Sans Pro"/>
              <a:buNone/>
              <a:defRPr sz="2400" b="1">
                <a:solidFill>
                  <a:srgbClr val="00C5B9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73400" y="1600209"/>
            <a:ext cx="98452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431800">
              <a:spcBef>
                <a:spcPts val="600"/>
              </a:spcBef>
              <a:spcAft>
                <a:spcPts val="0"/>
              </a:spcAft>
              <a:buClr>
                <a:srgbClr val="2F3848"/>
              </a:buClr>
              <a:buSzPts val="3200"/>
              <a:buFont typeface="Source Sans Pro"/>
              <a:buChar char="■"/>
              <a:defRPr sz="32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2400"/>
              <a:buFont typeface="Source Sans Pro"/>
              <a:buChar char="○"/>
              <a:defRPr sz="24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2400"/>
              <a:buFont typeface="Source Sans Pro"/>
              <a:buChar char="■"/>
              <a:defRPr sz="24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●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○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■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●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○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■"/>
              <a:defRPr sz="18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5730200" y="6333134"/>
            <a:ext cx="7316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13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buNone/>
              <a:defRPr sz="13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buNone/>
              <a:defRPr sz="13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buNone/>
              <a:defRPr sz="13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buNone/>
              <a:defRPr sz="13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buNone/>
              <a:defRPr sz="13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buNone/>
              <a:defRPr sz="13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buNone/>
              <a:defRPr sz="13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buNone/>
              <a:defRPr sz="13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5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804160" y="390144"/>
            <a:ext cx="5958480" cy="3194304"/>
          </a:xfrm>
          <a:prstGeom prst="rect">
            <a:avLst/>
          </a:prstGeom>
          <a:solidFill>
            <a:srgbClr val="2F3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6" name="Google Shape;86;p15"/>
          <p:cNvSpPr txBox="1">
            <a:spLocks noGrp="1"/>
          </p:cNvSpPr>
          <p:nvPr>
            <p:ph type="ctrTitle"/>
          </p:nvPr>
        </p:nvSpPr>
        <p:spPr>
          <a:xfrm>
            <a:off x="1005016" y="1977080"/>
            <a:ext cx="9885406" cy="16978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sk-SK" smtClean="0">
                <a:solidFill>
                  <a:srgbClr val="F37988"/>
                </a:solidFill>
              </a:rPr>
              <a:t>Webový scraper v rozšírení prehliadača s poloautomatickou anotáciou</a:t>
            </a:r>
            <a:endParaRPr>
              <a:solidFill>
                <a:srgbClr val="F37988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3883063" y="4315326"/>
            <a:ext cx="42883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bg1"/>
                </a:solidFill>
                <a:latin typeface="Source Sans Pro" panose="020B0604020202020204" charset="0"/>
              </a:rPr>
              <a:t>Peter Gursk</a:t>
            </a:r>
            <a:r>
              <a:rPr lang="sk-SK" sz="2800" b="1" smtClean="0">
                <a:solidFill>
                  <a:schemeClr val="bg1"/>
                </a:solidFill>
                <a:latin typeface="Source Sans Pro" panose="020B0604020202020204" charset="0"/>
              </a:rPr>
              <a:t>ý, Dávid Varga</a:t>
            </a:r>
            <a:endParaRPr lang="en-US" sz="2800" b="1">
              <a:solidFill>
                <a:schemeClr val="bg1"/>
              </a:solidFill>
              <a:latin typeface="Source Sans Pro" panose="020B0604020202020204" charset="0"/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063675" y="5595338"/>
            <a:ext cx="1927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2800" b="1" smtClean="0">
                <a:solidFill>
                  <a:schemeClr val="bg1"/>
                </a:solidFill>
                <a:latin typeface="Source Sans Pro" panose="020B0604020202020204" charset="0"/>
              </a:rPr>
              <a:t>SDI1a 2019</a:t>
            </a:r>
            <a:endParaRPr lang="en-US" sz="2800" b="1">
              <a:solidFill>
                <a:schemeClr val="bg1"/>
              </a:solidFill>
              <a:latin typeface="Source Sans Pro" panose="020B0604020202020204" charset="0"/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4911389" y="4971329"/>
            <a:ext cx="22317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2000" b="1" smtClean="0">
                <a:solidFill>
                  <a:schemeClr val="bg1"/>
                </a:solidFill>
                <a:latin typeface="Source Sans Pro" panose="020B0604020202020204" charset="0"/>
              </a:rPr>
              <a:t>Ústav informatiky</a:t>
            </a:r>
            <a:endParaRPr lang="en-US" sz="2000" b="1">
              <a:solidFill>
                <a:schemeClr val="bg1"/>
              </a:solidFill>
              <a:latin typeface="Source Sans Pro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9"/>
          <p:cNvSpPr txBox="1">
            <a:spLocks noGrp="1"/>
          </p:cNvSpPr>
          <p:nvPr>
            <p:ph type="body" idx="1"/>
          </p:nvPr>
        </p:nvSpPr>
        <p:spPr>
          <a:xfrm>
            <a:off x="914400" y="1441622"/>
            <a:ext cx="9000450" cy="51262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sk-SK" b="1" smtClean="0">
                <a:latin typeface="Source Sans Pro" panose="020B0604020202020204" charset="0"/>
              </a:rPr>
              <a:t>Dynamické načítavanie obsahu</a:t>
            </a:r>
          </a:p>
          <a:p>
            <a:pPr marL="971550" lvl="1" indent="-514350">
              <a:buFont typeface="Courier New" panose="02070309020205020404" pitchFamily="49" charset="0"/>
              <a:buChar char="o"/>
            </a:pPr>
            <a:r>
              <a:rPr lang="en-US" b="1" smtClean="0">
                <a:latin typeface="Source Sans Pro" panose="020B0604020202020204" charset="0"/>
              </a:rPr>
              <a:t>“infinite scrolling”</a:t>
            </a:r>
          </a:p>
          <a:p>
            <a:pPr marL="971550" lvl="1" indent="-514350">
              <a:buFont typeface="Courier New" panose="02070309020205020404" pitchFamily="49" charset="0"/>
              <a:buChar char="o"/>
            </a:pPr>
            <a:r>
              <a:rPr lang="sk-SK" smtClean="0">
                <a:latin typeface="Source Sans Pro" panose="020B0604020202020204" charset="0"/>
              </a:rPr>
              <a:t>s</a:t>
            </a:r>
            <a:r>
              <a:rPr lang="en-US" smtClean="0">
                <a:latin typeface="Source Sans Pro" panose="020B0604020202020204" charset="0"/>
              </a:rPr>
              <a:t>imulova</a:t>
            </a:r>
            <a:r>
              <a:rPr lang="sk-SK" smtClean="0">
                <a:latin typeface="Source Sans Pro" panose="020B0604020202020204" charset="0"/>
              </a:rPr>
              <a:t>ť rolovanie myšou pre zobrazenie ďalších objektov 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sk-SK" b="1" smtClean="0">
                <a:latin typeface="Source Sans Pro" panose="020B0604020202020204" charset="0"/>
              </a:rPr>
              <a:t>Interaktívne anotovanie</a:t>
            </a:r>
          </a:p>
          <a:p>
            <a:pPr marL="971550" lvl="1" indent="-514350"/>
            <a:r>
              <a:rPr lang="sk-SK" b="1">
                <a:latin typeface="Source Sans Pro" panose="020B0604020202020204" charset="0"/>
              </a:rPr>
              <a:t>s</a:t>
            </a:r>
            <a:r>
              <a:rPr lang="sk-SK" b="1" smtClean="0">
                <a:latin typeface="Source Sans Pro" panose="020B0604020202020204" charset="0"/>
              </a:rPr>
              <a:t>prevádzané anotovanie</a:t>
            </a:r>
            <a:r>
              <a:rPr lang="sk-SK" smtClean="0">
                <a:latin typeface="Source Sans Pro" panose="020B0604020202020204" charset="0"/>
              </a:rPr>
              <a:t> - používateľovi budú kladené otázky ohľadom typu dát, ktoré chce extrahovať</a:t>
            </a:r>
          </a:p>
          <a:p>
            <a:pPr marL="971550" lvl="1" indent="-514350"/>
            <a:r>
              <a:rPr lang="sk-SK">
                <a:latin typeface="Source Sans Pro" panose="020B0604020202020204" charset="0"/>
              </a:rPr>
              <a:t>p</a:t>
            </a:r>
            <a:r>
              <a:rPr lang="sk-SK" smtClean="0">
                <a:latin typeface="Source Sans Pro" panose="020B0604020202020204" charset="0"/>
              </a:rPr>
              <a:t>oužívateľovi bude znázornené podľa jeho odpovedí, čo má robiť</a:t>
            </a:r>
          </a:p>
          <a:p>
            <a:pPr marL="971550" lvl="1" indent="-514350"/>
            <a:r>
              <a:rPr lang="sk-SK" smtClean="0">
                <a:latin typeface="Source Sans Pro" panose="020B0604020202020204" charset="0"/>
              </a:rPr>
              <a:t>možnosť vybrať si medzi </a:t>
            </a:r>
            <a:r>
              <a:rPr lang="sk-SK" b="1" smtClean="0">
                <a:latin typeface="Source Sans Pro" panose="020B0604020202020204" charset="0"/>
              </a:rPr>
              <a:t>interaktívnym anotovaním </a:t>
            </a:r>
            <a:r>
              <a:rPr lang="sk-SK" smtClean="0">
                <a:latin typeface="Source Sans Pro" panose="020B0604020202020204" charset="0"/>
              </a:rPr>
              <a:t>alebo </a:t>
            </a:r>
            <a:r>
              <a:rPr lang="sk-SK" b="1" smtClean="0">
                <a:latin typeface="Source Sans Pro" panose="020B0604020202020204" charset="0"/>
              </a:rPr>
              <a:t>klasickým anotovaním</a:t>
            </a:r>
            <a:r>
              <a:rPr lang="sk-SK" smtClean="0">
                <a:latin typeface="Source Sans Pro" panose="020B0604020202020204" charset="0"/>
              </a:rPr>
              <a:t>(pre skúsenejších používateľov)</a:t>
            </a:r>
          </a:p>
        </p:txBody>
      </p:sp>
      <p:sp>
        <p:nvSpPr>
          <p:cNvPr id="314" name="Google Shape;314;p39"/>
          <p:cNvSpPr txBox="1">
            <a:spLocks noGrp="1"/>
          </p:cNvSpPr>
          <p:nvPr>
            <p:ph type="sldNum" idx="12"/>
          </p:nvPr>
        </p:nvSpPr>
        <p:spPr>
          <a:xfrm>
            <a:off x="5821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10</a:t>
            </a:fld>
            <a:endParaRPr/>
          </a:p>
        </p:txBody>
      </p:sp>
      <p:sp>
        <p:nvSpPr>
          <p:cNvPr id="5" name="BlokTextu 4"/>
          <p:cNvSpPr txBox="1"/>
          <p:nvPr/>
        </p:nvSpPr>
        <p:spPr>
          <a:xfrm>
            <a:off x="624114" y="228058"/>
            <a:ext cx="61109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Čo implementovať?</a:t>
            </a:r>
            <a:endParaRPr lang="en-US" sz="5400" b="1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125078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9"/>
          <p:cNvSpPr txBox="1">
            <a:spLocks noGrp="1"/>
          </p:cNvSpPr>
          <p:nvPr>
            <p:ph type="title"/>
          </p:nvPr>
        </p:nvSpPr>
        <p:spPr>
          <a:xfrm>
            <a:off x="2356475" y="168450"/>
            <a:ext cx="7951800" cy="9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k-SK" sz="3600" smtClean="0"/>
              <a:t>články</a:t>
            </a:r>
            <a:endParaRPr sz="3600"/>
          </a:p>
        </p:txBody>
      </p:sp>
      <p:sp>
        <p:nvSpPr>
          <p:cNvPr id="313" name="Google Shape;313;p39"/>
          <p:cNvSpPr txBox="1">
            <a:spLocks noGrp="1"/>
          </p:cNvSpPr>
          <p:nvPr>
            <p:ph type="body" idx="1"/>
          </p:nvPr>
        </p:nvSpPr>
        <p:spPr>
          <a:xfrm>
            <a:off x="1235677" y="1365434"/>
            <a:ext cx="10412626" cy="16249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sz="2400"/>
              <a:t>Peter Gurský, Matej Perejda, and Dávid Varga: Semiautomatic annotation of </a:t>
            </a:r>
            <a:r>
              <a:rPr lang="en-US" sz="2400" smtClean="0"/>
              <a:t>e-shops</a:t>
            </a:r>
            <a:r>
              <a:rPr lang="sk-SK" sz="2400" smtClean="0"/>
              <a:t> , ITAT 2018</a:t>
            </a:r>
          </a:p>
          <a:p>
            <a:endParaRPr lang="sk-SK" sz="2400" smtClean="0"/>
          </a:p>
          <a:p>
            <a:r>
              <a:rPr lang="en-US" sz="2400" smtClean="0"/>
              <a:t>R</a:t>
            </a:r>
            <a:r>
              <a:rPr lang="sk-SK" sz="2400" smtClean="0"/>
              <a:t>udolf</a:t>
            </a:r>
            <a:r>
              <a:rPr lang="en-US" sz="2400" smtClean="0"/>
              <a:t> </a:t>
            </a:r>
            <a:r>
              <a:rPr lang="en-US" sz="2400"/>
              <a:t>Pavel, </a:t>
            </a:r>
            <a:r>
              <a:rPr lang="en-US" sz="2400" smtClean="0"/>
              <a:t>P</a:t>
            </a:r>
            <a:r>
              <a:rPr lang="sk-SK" sz="2400" smtClean="0"/>
              <a:t>eter</a:t>
            </a:r>
            <a:r>
              <a:rPr lang="en-US" sz="2400" smtClean="0"/>
              <a:t> </a:t>
            </a:r>
            <a:r>
              <a:rPr lang="en-US" sz="2400"/>
              <a:t>Gurský: Focused Web Crawling of Relevant Pages on </a:t>
            </a:r>
            <a:r>
              <a:rPr lang="en-US" sz="2400" smtClean="0"/>
              <a:t>e-</a:t>
            </a:r>
            <a:r>
              <a:rPr lang="sk-SK" sz="2400" smtClean="0"/>
              <a:t>s</a:t>
            </a:r>
            <a:r>
              <a:rPr lang="en-US" sz="2400" smtClean="0"/>
              <a:t>hops</a:t>
            </a:r>
            <a:r>
              <a:rPr lang="sk-SK" sz="2400" smtClean="0"/>
              <a:t>, ITAT 2017</a:t>
            </a:r>
            <a:endParaRPr lang="sk-SK" sz="2400"/>
          </a:p>
        </p:txBody>
      </p:sp>
      <p:sp>
        <p:nvSpPr>
          <p:cNvPr id="314" name="Google Shape;314;p39"/>
          <p:cNvSpPr txBox="1">
            <a:spLocks noGrp="1"/>
          </p:cNvSpPr>
          <p:nvPr>
            <p:ph type="sldNum" idx="12"/>
          </p:nvPr>
        </p:nvSpPr>
        <p:spPr>
          <a:xfrm>
            <a:off x="5821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300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9"/>
          <p:cNvSpPr txBox="1">
            <a:spLocks noGrp="1"/>
          </p:cNvSpPr>
          <p:nvPr>
            <p:ph type="title"/>
          </p:nvPr>
        </p:nvSpPr>
        <p:spPr>
          <a:xfrm>
            <a:off x="2356475" y="168450"/>
            <a:ext cx="7951800" cy="9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k-SK" sz="3600" smtClean="0"/>
              <a:t>Odporúčaná literatúra</a:t>
            </a:r>
            <a:endParaRPr sz="3600"/>
          </a:p>
        </p:txBody>
      </p:sp>
      <p:sp>
        <p:nvSpPr>
          <p:cNvPr id="313" name="Google Shape;313;p39"/>
          <p:cNvSpPr txBox="1">
            <a:spLocks noGrp="1"/>
          </p:cNvSpPr>
          <p:nvPr>
            <p:ph type="body" idx="1"/>
          </p:nvPr>
        </p:nvSpPr>
        <p:spPr>
          <a:xfrm>
            <a:off x="2277150" y="1365434"/>
            <a:ext cx="7637700" cy="496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sk-SK" sz="1800"/>
              <a:t>Liu, Bing: Web Data Mining: Exploring Hyperlinks, Contents,and Usage Data. Second Edition, ISBN 978-3-642-19459-7, Springer, 2011</a:t>
            </a:r>
          </a:p>
          <a:p>
            <a:r>
              <a:rPr lang="sk-SK" sz="1800"/>
              <a:t>Kushmerick, N.: Wrapper induction: efficiency and expressiveness. Artificial Intelligence, 118:15-68, 2000.</a:t>
            </a:r>
          </a:p>
          <a:p>
            <a:r>
              <a:rPr lang="sk-SK" sz="1800"/>
              <a:t>Muslea, I., Minton, S. and Knoblock, C.: A hierarchical approach to wrapper induction. Agents-99, 1999.</a:t>
            </a:r>
          </a:p>
          <a:p>
            <a:r>
              <a:rPr lang="sk-SK" sz="1800"/>
              <a:t>Cohen, W., Hurst, M., and Jensen, L.: A flexible learning system for wrapping tables and lists in HTML documents. WWW-2002, 2002.</a:t>
            </a:r>
          </a:p>
          <a:p>
            <a:r>
              <a:rPr lang="sk-SK" sz="1800"/>
              <a:t>Hsu, C.N., Dung, M.T.: Generating finite-state transducers for semi-structured data extraction from the Web. Information Systems. 23(8): 521-538, 1998. </a:t>
            </a:r>
          </a:p>
          <a:p>
            <a:r>
              <a:rPr lang="sk-SK" sz="1800"/>
              <a:t>Chabaľ, V: Poloautomatická extrakcia komentárov z produktových katalógov. Diplomová práca. Košice 2014</a:t>
            </a:r>
          </a:p>
          <a:p>
            <a:r>
              <a:rPr lang="sk-SK" sz="1800"/>
              <a:t>Crescenzi, V., Mecca, G., Merialdo,P.: Roadrunner: Towards automatic data extraction from large web sites. In Proceedings of VLDB 2001, pp. 109-118. </a:t>
            </a:r>
            <a:endParaRPr lang="sk-SK" sz="1800" dirty="0"/>
          </a:p>
        </p:txBody>
      </p:sp>
      <p:sp>
        <p:nvSpPr>
          <p:cNvPr id="314" name="Google Shape;314;p39"/>
          <p:cNvSpPr txBox="1">
            <a:spLocks noGrp="1"/>
          </p:cNvSpPr>
          <p:nvPr>
            <p:ph type="sldNum" idx="12"/>
          </p:nvPr>
        </p:nvSpPr>
        <p:spPr>
          <a:xfrm>
            <a:off x="5821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076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804160" y="390144"/>
            <a:ext cx="5958480" cy="3194304"/>
          </a:xfrm>
          <a:prstGeom prst="rect">
            <a:avLst/>
          </a:prstGeom>
          <a:solidFill>
            <a:srgbClr val="2F3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Google Shape;303;p38"/>
          <p:cNvSpPr txBox="1">
            <a:spLocks noGrp="1"/>
          </p:cNvSpPr>
          <p:nvPr>
            <p:ph type="ctrTitle" idx="4294967295"/>
          </p:nvPr>
        </p:nvSpPr>
        <p:spPr>
          <a:xfrm>
            <a:off x="2811287" y="2478550"/>
            <a:ext cx="6569426" cy="18267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k-SK" sz="6000" smtClean="0">
                <a:solidFill>
                  <a:srgbClr val="6CF3CE"/>
                </a:solidFill>
              </a:rPr>
              <a:t>ďakujem za pozornosť</a:t>
            </a:r>
            <a:endParaRPr sz="6000">
              <a:solidFill>
                <a:srgbClr val="6CF3C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532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1"/>
          <p:cNvSpPr/>
          <p:nvPr/>
        </p:nvSpPr>
        <p:spPr>
          <a:xfrm>
            <a:off x="2219935" y="1425762"/>
            <a:ext cx="3732716" cy="2495906"/>
          </a:xfrm>
          <a:prstGeom prst="chevron">
            <a:avLst>
              <a:gd name="adj" fmla="val 29853"/>
            </a:avLst>
          </a:prstGeom>
          <a:noFill/>
          <a:ln w="114300" cap="flat" cmpd="sng">
            <a:solidFill>
              <a:srgbClr val="FF505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lang="sk-SK" sz="2800" b="1" smtClean="0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algn="ctr"/>
            <a:endParaRPr lang="sk-SK" sz="2800" b="1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algn="ctr"/>
            <a:r>
              <a:rPr lang="sk-SK" sz="2800" b="1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nástroj pre anotáciu </a:t>
            </a:r>
          </a:p>
          <a:p>
            <a:pPr algn="ctr"/>
            <a:r>
              <a:rPr lang="sk-SK" sz="2800" b="1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e-shopov</a:t>
            </a:r>
            <a:endParaRPr b="1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22" name="Google Shape;222;p31"/>
          <p:cNvSpPr txBox="1">
            <a:spLocks noGrp="1"/>
          </p:cNvSpPr>
          <p:nvPr>
            <p:ph type="title"/>
          </p:nvPr>
        </p:nvSpPr>
        <p:spPr>
          <a:xfrm>
            <a:off x="1110778" y="180363"/>
            <a:ext cx="5832552" cy="9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k-SK" sz="6000" smtClean="0"/>
              <a:t>Cieľ DP</a:t>
            </a:r>
            <a:endParaRPr sz="4400"/>
          </a:p>
        </p:txBody>
      </p:sp>
      <p:sp>
        <p:nvSpPr>
          <p:cNvPr id="223" name="Google Shape;223;p31"/>
          <p:cNvSpPr txBox="1">
            <a:spLocks noGrp="1"/>
          </p:cNvSpPr>
          <p:nvPr>
            <p:ph type="sldNum" idx="12"/>
          </p:nvPr>
        </p:nvSpPr>
        <p:spPr>
          <a:xfrm>
            <a:off x="5821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2</a:t>
            </a:fld>
            <a:endParaRPr/>
          </a:p>
        </p:txBody>
      </p:sp>
      <p:pic>
        <p:nvPicPr>
          <p:cNvPr id="7" name="Google Shape;103;p17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354" y="1479779"/>
            <a:ext cx="1121496" cy="1000323"/>
          </a:xfrm>
          <a:prstGeom prst="wedgeRectCallout">
            <a:avLst>
              <a:gd name="adj1" fmla="val 39889"/>
              <a:gd name="adj2" fmla="val -28385"/>
            </a:avLst>
          </a:prstGeom>
          <a:noFill/>
          <a:ln w="114300" cap="flat" cmpd="sng">
            <a:noFill/>
            <a:prstDash val="solid"/>
            <a:miter lim="8000"/>
            <a:headEnd type="none" w="sm" len="sm"/>
            <a:tailEnd type="none" w="sm" len="sm"/>
          </a:ln>
        </p:spPr>
      </p:pic>
      <p:sp>
        <p:nvSpPr>
          <p:cNvPr id="9" name="Google Shape;220;p31"/>
          <p:cNvSpPr/>
          <p:nvPr/>
        </p:nvSpPr>
        <p:spPr>
          <a:xfrm>
            <a:off x="6943330" y="1413117"/>
            <a:ext cx="3732716" cy="2495906"/>
          </a:xfrm>
          <a:prstGeom prst="chevron">
            <a:avLst>
              <a:gd name="adj" fmla="val 29853"/>
            </a:avLst>
          </a:prstGeom>
          <a:noFill/>
          <a:ln w="114300" cap="flat" cmpd="sng">
            <a:solidFill>
              <a:srgbClr val="00C5B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endParaRPr lang="sk-SK" sz="2800" b="1" smtClean="0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algn="ctr"/>
            <a:endParaRPr lang="sk-SK" sz="2800" b="1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algn="ctr"/>
            <a:r>
              <a:rPr lang="sk-SK" sz="2800" b="1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v</a:t>
            </a:r>
            <a:r>
              <a:rPr lang="sk-SK" sz="2800" b="1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šeobecný webový scraper</a:t>
            </a:r>
            <a:endParaRPr b="1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0" name="Google Shape;103;p17"/>
          <p:cNvPicPr preferRelativeResize="0"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8632" y="1466437"/>
            <a:ext cx="1121496" cy="1000323"/>
          </a:xfrm>
          <a:prstGeom prst="wedgeRectCallout">
            <a:avLst>
              <a:gd name="adj1" fmla="val 39889"/>
              <a:gd name="adj2" fmla="val -28385"/>
            </a:avLst>
          </a:prstGeom>
          <a:noFill/>
          <a:ln w="114300" cap="flat" cmpd="sng">
            <a:noFill/>
            <a:prstDash val="solid"/>
            <a:miter lim="8000"/>
            <a:headEnd type="none" w="sm" len="sm"/>
            <a:tailEnd type="none" w="sm" len="sm"/>
          </a:ln>
        </p:spPr>
      </p:pic>
      <p:sp>
        <p:nvSpPr>
          <p:cNvPr id="2" name="Šípka doprava so zárezom 1"/>
          <p:cNvSpPr/>
          <p:nvPr/>
        </p:nvSpPr>
        <p:spPr>
          <a:xfrm>
            <a:off x="5977269" y="2292626"/>
            <a:ext cx="1510747" cy="755374"/>
          </a:xfrm>
          <a:prstGeom prst="notchedRightArrow">
            <a:avLst>
              <a:gd name="adj1" fmla="val 50000"/>
              <a:gd name="adj2" fmla="val 35526"/>
            </a:avLst>
          </a:prstGeom>
          <a:solidFill>
            <a:srgbClr val="2F3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dĺžnik 2"/>
          <p:cNvSpPr/>
          <p:nvPr/>
        </p:nvSpPr>
        <p:spPr>
          <a:xfrm>
            <a:off x="6489175" y="2435029"/>
            <a:ext cx="4856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" sz="2400">
                <a:solidFill>
                  <a:srgbClr val="FFFFFF"/>
                </a:solidFill>
              </a:rPr>
              <a:t>🔨</a:t>
            </a:r>
            <a:endParaRPr lang="en-US" sz="2400"/>
          </a:p>
        </p:txBody>
      </p:sp>
      <p:sp>
        <p:nvSpPr>
          <p:cNvPr id="11" name="Google Shape;102;p17"/>
          <p:cNvSpPr txBox="1">
            <a:spLocks/>
          </p:cNvSpPr>
          <p:nvPr/>
        </p:nvSpPr>
        <p:spPr>
          <a:xfrm>
            <a:off x="549801" y="4292763"/>
            <a:ext cx="7072984" cy="25653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F3848"/>
              </a:buClr>
              <a:buSzPts val="3200"/>
              <a:buFont typeface="Source Sans Pro"/>
              <a:buChar char="■"/>
              <a:defRPr sz="32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●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○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■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●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○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■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342900" indent="-342900"/>
            <a:r>
              <a:rPr lang="sk-SK" smtClean="0"/>
              <a:t>nástroj pre anotáciu e-shopov</a:t>
            </a:r>
          </a:p>
          <a:p>
            <a:pPr marL="342900" indent="-342900"/>
            <a:r>
              <a:rPr lang="sk-SK" smtClean="0"/>
              <a:t>rozšírenie pre prehliadač Chrome</a:t>
            </a:r>
          </a:p>
          <a:p>
            <a:pPr marL="342900" indent="-342900"/>
            <a:r>
              <a:rPr lang="sk-SK" smtClean="0"/>
              <a:t>anotácia pomocou klikania myšou</a:t>
            </a:r>
          </a:p>
        </p:txBody>
      </p:sp>
      <p:pic>
        <p:nvPicPr>
          <p:cNvPr id="12" name="Obrázok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2010" y="4921149"/>
            <a:ext cx="471017" cy="465273"/>
          </a:xfrm>
          <a:prstGeom prst="ellipse">
            <a:avLst/>
          </a:prstGeom>
          <a:ln w="63500" cap="rnd">
            <a:noFill/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43899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9"/>
          <p:cNvSpPr txBox="1">
            <a:spLocks noGrp="1"/>
          </p:cNvSpPr>
          <p:nvPr>
            <p:ph type="title"/>
          </p:nvPr>
        </p:nvSpPr>
        <p:spPr>
          <a:xfrm>
            <a:off x="518415" y="177888"/>
            <a:ext cx="11419585" cy="9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indent="-381000">
              <a:lnSpc>
                <a:spcPct val="115000"/>
              </a:lnSpc>
            </a:pPr>
            <a:r>
              <a:rPr lang="sk-SK" sz="4800"/>
              <a:t>A</a:t>
            </a:r>
            <a:r>
              <a:rPr lang="sk-SK" sz="4800" smtClean="0"/>
              <a:t>nalýza </a:t>
            </a:r>
            <a:r>
              <a:rPr lang="sk-SK" sz="4800"/>
              <a:t>súčasných </a:t>
            </a:r>
            <a:r>
              <a:rPr lang="sk-SK" sz="4800" smtClean="0"/>
              <a:t>postupov anotovania</a:t>
            </a:r>
            <a:endParaRPr lang="sk-SK" sz="4800"/>
          </a:p>
        </p:txBody>
      </p:sp>
      <p:sp>
        <p:nvSpPr>
          <p:cNvPr id="313" name="Google Shape;313;p39"/>
          <p:cNvSpPr txBox="1">
            <a:spLocks noGrp="1"/>
          </p:cNvSpPr>
          <p:nvPr>
            <p:ph type="body" idx="1"/>
          </p:nvPr>
        </p:nvSpPr>
        <p:spPr>
          <a:xfrm>
            <a:off x="324835" y="1210842"/>
            <a:ext cx="9690022" cy="326042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533400" indent="-457200">
              <a:lnSpc>
                <a:spcPct val="115000"/>
              </a:lnSpc>
              <a:buSzPts val="2400"/>
            </a:pPr>
            <a:r>
              <a:rPr lang="sk-SK" sz="2800" smtClean="0"/>
              <a:t>vzorka obsahovala </a:t>
            </a:r>
            <a:r>
              <a:rPr lang="en-US" sz="2800" smtClean="0"/>
              <a:t>5</a:t>
            </a:r>
            <a:r>
              <a:rPr lang="sk-SK" sz="2800" smtClean="0"/>
              <a:t>6</a:t>
            </a:r>
            <a:r>
              <a:rPr lang="en-US" sz="2800" smtClean="0"/>
              <a:t> webov</a:t>
            </a:r>
            <a:r>
              <a:rPr lang="sk-SK" sz="2800" smtClean="0"/>
              <a:t>ých </a:t>
            </a:r>
            <a:r>
              <a:rPr lang="sk-SK" sz="2800" smtClean="0"/>
              <a:t>scraper-ov</a:t>
            </a:r>
            <a:endParaRPr lang="sk-SK" sz="2800" smtClean="0"/>
          </a:p>
          <a:p>
            <a:pPr marL="533400" indent="-457200">
              <a:lnSpc>
                <a:spcPct val="115000"/>
              </a:lnSpc>
              <a:buSzPts val="2400"/>
            </a:pPr>
            <a:r>
              <a:rPr lang="sk-SK" sz="2800" smtClean="0"/>
              <a:t>výber najlepších funkcionalít a spôsobov anotovania z analyzovaných scraper-ov</a:t>
            </a:r>
          </a:p>
          <a:p>
            <a:pPr marL="533400" indent="-457200">
              <a:lnSpc>
                <a:spcPct val="115000"/>
              </a:lnSpc>
              <a:buSzPts val="2400"/>
            </a:pPr>
            <a:r>
              <a:rPr lang="sk-SK" sz="2800" smtClean="0"/>
              <a:t>3 hlavné prístupy </a:t>
            </a:r>
            <a:r>
              <a:rPr lang="sk-SK" sz="2800" smtClean="0"/>
              <a:t>anotovania</a:t>
            </a:r>
          </a:p>
          <a:p>
            <a:pPr marL="533400" indent="-457200">
              <a:lnSpc>
                <a:spcPct val="115000"/>
              </a:lnSpc>
              <a:buSzPts val="2400"/>
            </a:pPr>
            <a:endParaRPr lang="sk-SK" sz="2800" smtClean="0"/>
          </a:p>
        </p:txBody>
      </p:sp>
      <p:sp>
        <p:nvSpPr>
          <p:cNvPr id="314" name="Google Shape;314;p39"/>
          <p:cNvSpPr txBox="1">
            <a:spLocks noGrp="1"/>
          </p:cNvSpPr>
          <p:nvPr>
            <p:ph type="sldNum" idx="12"/>
          </p:nvPr>
        </p:nvSpPr>
        <p:spPr>
          <a:xfrm>
            <a:off x="5821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3</a:t>
            </a:fld>
            <a:endParaRPr/>
          </a:p>
        </p:txBody>
      </p:sp>
      <p:sp>
        <p:nvSpPr>
          <p:cNvPr id="2" name="Ohnutá šípka 1"/>
          <p:cNvSpPr/>
          <p:nvPr/>
        </p:nvSpPr>
        <p:spPr>
          <a:xfrm rot="10800000">
            <a:off x="5462003" y="3780385"/>
            <a:ext cx="6352626" cy="963303"/>
          </a:xfrm>
          <a:prstGeom prst="bentArrow">
            <a:avLst>
              <a:gd name="adj1" fmla="val 52215"/>
              <a:gd name="adj2" fmla="val 42086"/>
              <a:gd name="adj3" fmla="val 31838"/>
              <a:gd name="adj4" fmla="val 0"/>
            </a:avLst>
          </a:prstGeom>
          <a:solidFill>
            <a:srgbClr val="2F3848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5594963" y="3188818"/>
            <a:ext cx="36423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anotovanie pomocou:</a:t>
            </a:r>
            <a:endParaRPr lang="en-US" sz="2800" b="1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" name="Obdĺžnik s dvoma zaoblenými rohmi na rovnakej strane 3"/>
          <p:cNvSpPr/>
          <p:nvPr/>
        </p:nvSpPr>
        <p:spPr>
          <a:xfrm>
            <a:off x="5479737" y="3155484"/>
            <a:ext cx="3757570" cy="626902"/>
          </a:xfrm>
          <a:prstGeom prst="round2DiagRect">
            <a:avLst/>
          </a:prstGeom>
          <a:noFill/>
          <a:ln w="76200">
            <a:solidFill>
              <a:srgbClr val="00C5B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Ohnutá šípka 7"/>
          <p:cNvSpPr/>
          <p:nvPr/>
        </p:nvSpPr>
        <p:spPr>
          <a:xfrm rot="10800000">
            <a:off x="5462003" y="4579437"/>
            <a:ext cx="6352626" cy="954500"/>
          </a:xfrm>
          <a:prstGeom prst="bentArrow">
            <a:avLst>
              <a:gd name="adj1" fmla="val 52215"/>
              <a:gd name="adj2" fmla="val 42086"/>
              <a:gd name="adj3" fmla="val 31838"/>
              <a:gd name="adj4" fmla="val 0"/>
            </a:avLst>
          </a:prstGeom>
          <a:solidFill>
            <a:srgbClr val="2F3848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BlokTextu 8"/>
          <p:cNvSpPr txBox="1"/>
          <p:nvPr/>
        </p:nvSpPr>
        <p:spPr>
          <a:xfrm>
            <a:off x="6018907" y="4851860"/>
            <a:ext cx="5349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sk-SK" sz="2800" b="1">
                <a:solidFill>
                  <a:srgbClr val="00C5B9"/>
                </a:solidFill>
                <a:latin typeface="Source Sans Pro" panose="020B0604020202020204" charset="0"/>
              </a:rPr>
              <a:t>postupného vytvárania pravidiel</a:t>
            </a:r>
          </a:p>
        </p:txBody>
      </p:sp>
      <p:sp>
        <p:nvSpPr>
          <p:cNvPr id="10" name="BlokTextu 9"/>
          <p:cNvSpPr txBox="1"/>
          <p:nvPr/>
        </p:nvSpPr>
        <p:spPr>
          <a:xfrm>
            <a:off x="6018907" y="4039724"/>
            <a:ext cx="41232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sk-SK" sz="2800" b="1" smtClean="0">
                <a:solidFill>
                  <a:srgbClr val="00C5B9"/>
                </a:solidFill>
                <a:latin typeface="Source Sans Pro" panose="020B0604020202020204" charset="0"/>
              </a:rPr>
              <a:t>predpripravených schém</a:t>
            </a:r>
            <a:endParaRPr lang="sk-SK" sz="2800" b="1">
              <a:solidFill>
                <a:srgbClr val="00C5B9"/>
              </a:solidFill>
              <a:latin typeface="Source Sans Pro" panose="020B0604020202020204" charset="0"/>
            </a:endParaRPr>
          </a:p>
        </p:txBody>
      </p:sp>
      <p:sp>
        <p:nvSpPr>
          <p:cNvPr id="11" name="Ohnutá šípka 10"/>
          <p:cNvSpPr/>
          <p:nvPr/>
        </p:nvSpPr>
        <p:spPr>
          <a:xfrm rot="10800000">
            <a:off x="5462003" y="5378634"/>
            <a:ext cx="6352626" cy="954500"/>
          </a:xfrm>
          <a:prstGeom prst="bentArrow">
            <a:avLst>
              <a:gd name="adj1" fmla="val 52215"/>
              <a:gd name="adj2" fmla="val 42086"/>
              <a:gd name="adj3" fmla="val 31838"/>
              <a:gd name="adj4" fmla="val 0"/>
            </a:avLst>
          </a:prstGeom>
          <a:solidFill>
            <a:srgbClr val="2F3848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6018907" y="5657758"/>
            <a:ext cx="32095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sk-SK" sz="2800" b="1" smtClean="0">
                <a:solidFill>
                  <a:srgbClr val="00C5B9"/>
                </a:solidFill>
                <a:latin typeface="Source Sans Pro" panose="020B0604020202020204" charset="0"/>
              </a:rPr>
              <a:t>umelej inteligencie</a:t>
            </a:r>
            <a:endParaRPr lang="sk-SK" sz="2800" b="1">
              <a:solidFill>
                <a:srgbClr val="00C5B9"/>
              </a:solidFill>
              <a:latin typeface="Source Sans Pro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67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9"/>
          <p:cNvSpPr txBox="1">
            <a:spLocks noGrp="1"/>
          </p:cNvSpPr>
          <p:nvPr>
            <p:ph type="title"/>
          </p:nvPr>
        </p:nvSpPr>
        <p:spPr>
          <a:xfrm>
            <a:off x="580941" y="134433"/>
            <a:ext cx="11030118" cy="9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k-SK" sz="4800"/>
              <a:t>P</a:t>
            </a:r>
            <a:r>
              <a:rPr lang="sk-SK" sz="4800" smtClean="0"/>
              <a:t>redpripravené schémy</a:t>
            </a:r>
            <a:endParaRPr sz="4800"/>
          </a:p>
        </p:txBody>
      </p:sp>
      <p:sp>
        <p:nvSpPr>
          <p:cNvPr id="313" name="Google Shape;313;p39"/>
          <p:cNvSpPr txBox="1">
            <a:spLocks noGrp="1"/>
          </p:cNvSpPr>
          <p:nvPr>
            <p:ph type="body" idx="1"/>
          </p:nvPr>
        </p:nvSpPr>
        <p:spPr>
          <a:xfrm>
            <a:off x="914399" y="1441623"/>
            <a:ext cx="10696659" cy="17950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indent="-381000">
              <a:lnSpc>
                <a:spcPct val="115000"/>
              </a:lnSpc>
              <a:buSzPts val="2400"/>
            </a:pPr>
            <a:r>
              <a:rPr lang="sk-SK" sz="2800" b="1" smtClean="0"/>
              <a:t>schémy</a:t>
            </a:r>
            <a:r>
              <a:rPr lang="sk-SK" sz="2800" smtClean="0"/>
              <a:t>: vopred uložené vzory</a:t>
            </a:r>
            <a:r>
              <a:rPr lang="sk-SK" sz="2800"/>
              <a:t>, podľa ktorých vieme anotovať rôzne typy </a:t>
            </a:r>
            <a:r>
              <a:rPr lang="sk-SK" sz="2800" smtClean="0"/>
              <a:t>objektov</a:t>
            </a:r>
            <a:endParaRPr lang="sk-SK" sz="2800"/>
          </a:p>
          <a:p>
            <a:pPr indent="-381000">
              <a:lnSpc>
                <a:spcPct val="115000"/>
              </a:lnSpc>
              <a:buSzPts val="2400"/>
            </a:pPr>
            <a:r>
              <a:rPr lang="sk-SK" sz="2800" smtClean="0"/>
              <a:t>napr.: schéma - </a:t>
            </a:r>
            <a:r>
              <a:rPr lang="sk-SK" sz="2800" b="1" smtClean="0"/>
              <a:t>novinové články,</a:t>
            </a:r>
            <a:r>
              <a:rPr lang="sk-SK" sz="2800" smtClean="0"/>
              <a:t> názvy atribútov sú už vytvorené</a:t>
            </a:r>
            <a:endParaRPr lang="sk-SK" sz="2800" b="1" smtClean="0"/>
          </a:p>
        </p:txBody>
      </p:sp>
      <p:sp>
        <p:nvSpPr>
          <p:cNvPr id="314" name="Google Shape;314;p39"/>
          <p:cNvSpPr txBox="1">
            <a:spLocks noGrp="1"/>
          </p:cNvSpPr>
          <p:nvPr>
            <p:ph type="sldNum" idx="12"/>
          </p:nvPr>
        </p:nvSpPr>
        <p:spPr>
          <a:xfrm>
            <a:off x="5821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4</a:t>
            </a:fld>
            <a:endParaRPr/>
          </a:p>
        </p:txBody>
      </p:sp>
      <p:sp>
        <p:nvSpPr>
          <p:cNvPr id="3" name="BlokTextu 2"/>
          <p:cNvSpPr txBox="1"/>
          <p:nvPr/>
        </p:nvSpPr>
        <p:spPr>
          <a:xfrm>
            <a:off x="1103086" y="3570377"/>
            <a:ext cx="2198038" cy="24314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lvl="1">
              <a:lnSpc>
                <a:spcPct val="115000"/>
              </a:lnSpc>
            </a:pPr>
            <a:r>
              <a:rPr lang="sk-SK" sz="2400" b="1" u="sng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</a:t>
            </a:r>
            <a:r>
              <a:rPr lang="sk-SK" sz="2400" b="1" u="sng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ázov atribútu</a:t>
            </a:r>
          </a:p>
          <a:p>
            <a:pPr lvl="1">
              <a:lnSpc>
                <a:spcPct val="115000"/>
              </a:lnSpc>
            </a:pPr>
            <a:r>
              <a:rPr lang="sk-SK" sz="2400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Názov </a:t>
            </a:r>
            <a:r>
              <a:rPr lang="sk-SK" sz="24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článku</a:t>
            </a:r>
          </a:p>
          <a:p>
            <a:pPr lvl="1">
              <a:lnSpc>
                <a:spcPct val="115000"/>
              </a:lnSpc>
            </a:pPr>
            <a:r>
              <a:rPr lang="sk-SK" sz="24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Autor</a:t>
            </a:r>
          </a:p>
          <a:p>
            <a:pPr lvl="1">
              <a:lnSpc>
                <a:spcPct val="115000"/>
              </a:lnSpc>
            </a:pPr>
            <a:r>
              <a:rPr lang="sk-SK" sz="24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Obsah článku</a:t>
            </a:r>
          </a:p>
          <a:p>
            <a:pPr lvl="1">
              <a:lnSpc>
                <a:spcPct val="115000"/>
              </a:lnSpc>
            </a:pPr>
            <a:r>
              <a:rPr lang="sk-SK" sz="240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Dátum vydania</a:t>
            </a:r>
          </a:p>
          <a:p>
            <a:endParaRPr lang="en-US"/>
          </a:p>
        </p:txBody>
      </p:sp>
      <p:sp>
        <p:nvSpPr>
          <p:cNvPr id="11" name="Google Shape;313;p39"/>
          <p:cNvSpPr txBox="1">
            <a:spLocks/>
          </p:cNvSpPr>
          <p:nvPr/>
        </p:nvSpPr>
        <p:spPr>
          <a:xfrm>
            <a:off x="4005574" y="4204380"/>
            <a:ext cx="7605485" cy="200297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F3848"/>
              </a:buClr>
              <a:buSzPts val="3200"/>
              <a:buFont typeface="Source Sans Pro"/>
              <a:buChar char="■"/>
              <a:defRPr sz="32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●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○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■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●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○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■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indent="0">
              <a:buFont typeface="Source Sans Pro"/>
              <a:buNone/>
            </a:pPr>
            <a:r>
              <a:rPr lang="sk-SK" sz="2400" b="1" smtClean="0">
                <a:solidFill>
                  <a:srgbClr val="00C5B9"/>
                </a:solidFill>
              </a:rPr>
              <a:t>+ rýchlosť anotovania</a:t>
            </a:r>
            <a:r>
              <a:rPr lang="sk-SK" sz="2400" b="1" smtClean="0"/>
              <a:t>, </a:t>
            </a:r>
            <a:r>
              <a:rPr lang="sk-SK" sz="2000" smtClean="0"/>
              <a:t>nie je potrebné zapisovať názvy atribútov</a:t>
            </a:r>
            <a:endParaRPr lang="sk-SK" sz="2400" smtClean="0"/>
          </a:p>
          <a:p>
            <a:pPr marL="0" indent="0">
              <a:buNone/>
            </a:pPr>
            <a:r>
              <a:rPr lang="sk-SK" sz="2400" b="1" smtClean="0">
                <a:solidFill>
                  <a:srgbClr val="00C5B9"/>
                </a:solidFill>
              </a:rPr>
              <a:t>+ znovu použiteľné</a:t>
            </a:r>
            <a:r>
              <a:rPr lang="sk-SK" sz="2400" b="1" smtClean="0"/>
              <a:t>,</a:t>
            </a:r>
            <a:r>
              <a:rPr lang="sk-SK" sz="2400" smtClean="0"/>
              <a:t> </a:t>
            </a:r>
            <a:r>
              <a:rPr lang="sk-SK" sz="2000"/>
              <a:t>nie je potrebné</a:t>
            </a:r>
            <a:r>
              <a:rPr lang="sk-SK" sz="2000" smtClean="0"/>
              <a:t> vždy vytvárať nové schémy</a:t>
            </a:r>
            <a:endParaRPr lang="sk-SK" sz="2400" smtClean="0"/>
          </a:p>
          <a:p>
            <a:pPr marL="0" indent="0">
              <a:buNone/>
            </a:pPr>
            <a:r>
              <a:rPr lang="sk-SK" sz="2400" b="1" smtClean="0">
                <a:solidFill>
                  <a:srgbClr val="F05768"/>
                </a:solidFill>
              </a:rPr>
              <a:t>- obsahujú nepotrebné atribúty</a:t>
            </a:r>
            <a:r>
              <a:rPr lang="sk-SK" sz="2400" b="1" smtClean="0"/>
              <a:t>,</a:t>
            </a:r>
            <a:r>
              <a:rPr lang="sk-SK" sz="2400" smtClean="0"/>
              <a:t> </a:t>
            </a:r>
            <a:r>
              <a:rPr lang="sk-SK" sz="2000" smtClean="0"/>
              <a:t>ktoré potom treba vymazať</a:t>
            </a:r>
            <a:endParaRPr lang="sk-SK" sz="2400" smtClean="0"/>
          </a:p>
          <a:p>
            <a:pPr marL="0" indent="0">
              <a:buNone/>
            </a:pPr>
            <a:r>
              <a:rPr lang="sk-SK" sz="2400" b="1" smtClean="0">
                <a:solidFill>
                  <a:srgbClr val="F05768"/>
                </a:solidFill>
              </a:rPr>
              <a:t>- schéma</a:t>
            </a:r>
            <a:r>
              <a:rPr lang="sk-SK" sz="2400" b="1">
                <a:solidFill>
                  <a:srgbClr val="F05768"/>
                </a:solidFill>
              </a:rPr>
              <a:t> </a:t>
            </a:r>
            <a:r>
              <a:rPr lang="sk-SK" sz="2400" b="1" smtClean="0">
                <a:solidFill>
                  <a:srgbClr val="F05768"/>
                </a:solidFill>
              </a:rPr>
              <a:t>nevyhovuje</a:t>
            </a:r>
            <a:r>
              <a:rPr lang="sk-SK" sz="2400" b="1" smtClean="0"/>
              <a:t>, </a:t>
            </a:r>
            <a:r>
              <a:rPr lang="sk-SK" sz="2000" smtClean="0"/>
              <a:t>je potrebné vytvoriť novú</a:t>
            </a:r>
            <a:endParaRPr lang="en-US" sz="2400" b="1" smtClean="0"/>
          </a:p>
        </p:txBody>
      </p:sp>
    </p:spTree>
    <p:extLst>
      <p:ext uri="{BB962C8B-B14F-4D97-AF65-F5344CB8AC3E}">
        <p14:creationId xmlns:p14="http://schemas.microsoft.com/office/powerpoint/2010/main" val="422354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9"/>
          <p:cNvSpPr txBox="1">
            <a:spLocks noGrp="1"/>
          </p:cNvSpPr>
          <p:nvPr>
            <p:ph type="title"/>
          </p:nvPr>
        </p:nvSpPr>
        <p:spPr>
          <a:xfrm>
            <a:off x="568356" y="137779"/>
            <a:ext cx="11603988" cy="9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k-SK" sz="4800" smtClean="0"/>
              <a:t>Postupné vytváranie pravidiel</a:t>
            </a:r>
            <a:endParaRPr sz="4800"/>
          </a:p>
        </p:txBody>
      </p:sp>
      <p:sp>
        <p:nvSpPr>
          <p:cNvPr id="313" name="Google Shape;313;p39"/>
          <p:cNvSpPr txBox="1">
            <a:spLocks noGrp="1"/>
          </p:cNvSpPr>
          <p:nvPr>
            <p:ph type="body" idx="1"/>
          </p:nvPr>
        </p:nvSpPr>
        <p:spPr>
          <a:xfrm>
            <a:off x="914400" y="1441623"/>
            <a:ext cx="10464800" cy="19027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indent="-381000">
              <a:lnSpc>
                <a:spcPct val="115000"/>
              </a:lnSpc>
              <a:buSzPts val="2400"/>
            </a:pPr>
            <a:r>
              <a:rPr lang="sk-SK" sz="2800" smtClean="0"/>
              <a:t>používateľ musí vytvoriť </a:t>
            </a:r>
            <a:r>
              <a:rPr lang="sk-SK" sz="2800" b="1" smtClean="0"/>
              <a:t>všetky názvy atribútov v schéme</a:t>
            </a:r>
          </a:p>
          <a:p>
            <a:pPr indent="-381000">
              <a:lnSpc>
                <a:spcPct val="115000"/>
              </a:lnSpc>
              <a:buSzPts val="2400"/>
            </a:pPr>
            <a:r>
              <a:rPr lang="sk-SK" sz="2800" smtClean="0"/>
              <a:t>vytvorená schéma sa spája </a:t>
            </a:r>
            <a:r>
              <a:rPr lang="sk-SK" sz="2800" b="1" smtClean="0"/>
              <a:t>s konkrétnou webovou stránkou</a:t>
            </a:r>
          </a:p>
          <a:p>
            <a:pPr indent="-381000">
              <a:lnSpc>
                <a:spcPct val="115000"/>
              </a:lnSpc>
              <a:buSzPts val="2400"/>
            </a:pPr>
            <a:r>
              <a:rPr lang="sk-SK" sz="2800" b="1" smtClean="0"/>
              <a:t>sprevádzanie </a:t>
            </a:r>
            <a:r>
              <a:rPr lang="sk-SK" sz="2800" smtClean="0"/>
              <a:t>používateľa pri anotovaní</a:t>
            </a:r>
            <a:endParaRPr lang="sk-SK" sz="2800" b="1" smtClean="0"/>
          </a:p>
          <a:p>
            <a:pPr indent="-381000">
              <a:lnSpc>
                <a:spcPct val="115000"/>
              </a:lnSpc>
              <a:buSzPts val="2400"/>
            </a:pPr>
            <a:endParaRPr lang="sk-SK" sz="2800" b="1" smtClean="0"/>
          </a:p>
        </p:txBody>
      </p:sp>
      <p:sp>
        <p:nvSpPr>
          <p:cNvPr id="314" name="Google Shape;314;p39"/>
          <p:cNvSpPr txBox="1">
            <a:spLocks noGrp="1"/>
          </p:cNvSpPr>
          <p:nvPr>
            <p:ph type="sldNum" idx="12"/>
          </p:nvPr>
        </p:nvSpPr>
        <p:spPr>
          <a:xfrm>
            <a:off x="5821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5</a:t>
            </a:fld>
            <a:endParaRPr/>
          </a:p>
        </p:txBody>
      </p:sp>
      <p:sp>
        <p:nvSpPr>
          <p:cNvPr id="11" name="Google Shape;313;p39"/>
          <p:cNvSpPr txBox="1">
            <a:spLocks/>
          </p:cNvSpPr>
          <p:nvPr/>
        </p:nvSpPr>
        <p:spPr>
          <a:xfrm>
            <a:off x="4005942" y="4216113"/>
            <a:ext cx="7605485" cy="158960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F3848"/>
              </a:buClr>
              <a:buSzPts val="3200"/>
              <a:buFont typeface="Source Sans Pro"/>
              <a:buChar char="■"/>
              <a:defRPr sz="32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●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○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■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●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○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■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indent="0">
              <a:buFont typeface="Source Sans Pro"/>
              <a:buNone/>
            </a:pPr>
            <a:r>
              <a:rPr lang="sk-SK" sz="2400" b="1" smtClean="0">
                <a:solidFill>
                  <a:srgbClr val="00C5B9"/>
                </a:solidFill>
              </a:rPr>
              <a:t>+ používateľsky prívetivé</a:t>
            </a:r>
            <a:r>
              <a:rPr lang="sk-SK" sz="2400" b="1" smtClean="0"/>
              <a:t>, </a:t>
            </a:r>
            <a:r>
              <a:rPr lang="sk-SK" sz="2000" smtClean="0"/>
              <a:t>nie je potrebné študovať návody</a:t>
            </a:r>
            <a:endParaRPr lang="sk-SK" sz="2400" smtClean="0"/>
          </a:p>
          <a:p>
            <a:pPr marL="0" indent="0">
              <a:buNone/>
            </a:pPr>
            <a:r>
              <a:rPr lang="sk-SK" sz="2400" b="1" smtClean="0">
                <a:solidFill>
                  <a:srgbClr val="00C5B9"/>
                </a:solidFill>
              </a:rPr>
              <a:t>+ </a:t>
            </a:r>
            <a:r>
              <a:rPr lang="sk-SK" sz="2000" smtClean="0"/>
              <a:t>schémy obsahujú</a:t>
            </a:r>
            <a:r>
              <a:rPr lang="sk-SK" sz="2400" b="1" smtClean="0">
                <a:solidFill>
                  <a:srgbClr val="00C5B9"/>
                </a:solidFill>
              </a:rPr>
              <a:t> len tie atribúty, ktoré sú potrebné</a:t>
            </a:r>
            <a:r>
              <a:rPr lang="sk-SK" sz="2400" b="1" smtClean="0"/>
              <a:t> </a:t>
            </a:r>
          </a:p>
          <a:p>
            <a:pPr marL="0" indent="0">
              <a:buNone/>
            </a:pPr>
            <a:r>
              <a:rPr lang="sk-SK" sz="2400" b="1" smtClean="0">
                <a:solidFill>
                  <a:srgbClr val="F05768"/>
                </a:solidFill>
              </a:rPr>
              <a:t>- vytvárenie novej schémy</a:t>
            </a:r>
            <a:r>
              <a:rPr lang="sk-SK" sz="2400" b="1" smtClean="0"/>
              <a:t> </a:t>
            </a:r>
            <a:r>
              <a:rPr lang="sk-SK" sz="2000" smtClean="0"/>
              <a:t>pre každú webovú stránku</a:t>
            </a:r>
            <a:r>
              <a:rPr lang="sk-SK" sz="24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03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9"/>
          <p:cNvSpPr txBox="1">
            <a:spLocks noGrp="1"/>
          </p:cNvSpPr>
          <p:nvPr>
            <p:ph type="title"/>
          </p:nvPr>
        </p:nvSpPr>
        <p:spPr>
          <a:xfrm>
            <a:off x="568356" y="137779"/>
            <a:ext cx="11603988" cy="97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sk-SK" sz="4800" smtClean="0"/>
              <a:t>Umelá inteligencia</a:t>
            </a:r>
            <a:endParaRPr sz="4800"/>
          </a:p>
        </p:txBody>
      </p:sp>
      <p:sp>
        <p:nvSpPr>
          <p:cNvPr id="313" name="Google Shape;313;p39"/>
          <p:cNvSpPr txBox="1">
            <a:spLocks noGrp="1"/>
          </p:cNvSpPr>
          <p:nvPr>
            <p:ph type="body" idx="1"/>
          </p:nvPr>
        </p:nvSpPr>
        <p:spPr>
          <a:xfrm>
            <a:off x="914400" y="1441623"/>
            <a:ext cx="10464800" cy="266592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indent="-381000">
              <a:lnSpc>
                <a:spcPct val="115000"/>
              </a:lnSpc>
              <a:buSzPts val="2400"/>
            </a:pPr>
            <a:r>
              <a:rPr lang="sk-SK" sz="2800" smtClean="0"/>
              <a:t>používateľ vloží </a:t>
            </a:r>
            <a:r>
              <a:rPr lang="sk-SK" sz="2800" b="1" smtClean="0"/>
              <a:t>URL adresu stránky</a:t>
            </a:r>
            <a:r>
              <a:rPr lang="sk-SK" sz="2800" smtClean="0"/>
              <a:t>, ktorú chce extrahovať</a:t>
            </a:r>
            <a:endParaRPr lang="sk-SK" sz="2800" b="1" smtClean="0"/>
          </a:p>
          <a:p>
            <a:pPr indent="-381000">
              <a:lnSpc>
                <a:spcPct val="115000"/>
              </a:lnSpc>
              <a:buSzPts val="2400"/>
            </a:pPr>
            <a:r>
              <a:rPr lang="sk-SK" sz="2800" b="1" smtClean="0"/>
              <a:t>UI </a:t>
            </a:r>
            <a:r>
              <a:rPr lang="sk-SK" sz="2800" smtClean="0"/>
              <a:t>automaticky anotuje objekty na stránke</a:t>
            </a:r>
            <a:endParaRPr lang="sk-SK" sz="2800" b="1" smtClean="0"/>
          </a:p>
          <a:p>
            <a:pPr indent="-381000">
              <a:lnSpc>
                <a:spcPct val="115000"/>
              </a:lnSpc>
              <a:buSzPts val="2400"/>
            </a:pPr>
            <a:r>
              <a:rPr lang="sk-SK" sz="2800" b="1" smtClean="0"/>
              <a:t>možnosť úpravy </a:t>
            </a:r>
            <a:r>
              <a:rPr lang="sk-SK" sz="2800" smtClean="0"/>
              <a:t>nesprávneho anotovania</a:t>
            </a:r>
          </a:p>
          <a:p>
            <a:pPr marL="990600" lvl="1" indent="-457200">
              <a:lnSpc>
                <a:spcPct val="115000"/>
              </a:lnSpc>
            </a:pPr>
            <a:r>
              <a:rPr lang="sk-SK"/>
              <a:t>r</a:t>
            </a:r>
            <a:r>
              <a:rPr lang="sk-SK" smtClean="0"/>
              <a:t>učne</a:t>
            </a:r>
            <a:endParaRPr lang="sk-SK" sz="2800" b="1"/>
          </a:p>
          <a:p>
            <a:pPr marL="990600" lvl="1" indent="-457200">
              <a:lnSpc>
                <a:spcPct val="115000"/>
              </a:lnSpc>
            </a:pPr>
            <a:r>
              <a:rPr lang="sk-SK"/>
              <a:t>v</a:t>
            </a:r>
            <a:r>
              <a:rPr lang="sk-SK" smtClean="0"/>
              <a:t>ygenerovanie novej anotácie</a:t>
            </a:r>
          </a:p>
        </p:txBody>
      </p:sp>
      <p:sp>
        <p:nvSpPr>
          <p:cNvPr id="314" name="Google Shape;314;p39"/>
          <p:cNvSpPr txBox="1">
            <a:spLocks noGrp="1"/>
          </p:cNvSpPr>
          <p:nvPr>
            <p:ph type="sldNum" idx="12"/>
          </p:nvPr>
        </p:nvSpPr>
        <p:spPr>
          <a:xfrm>
            <a:off x="5821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6</a:t>
            </a:fld>
            <a:endParaRPr/>
          </a:p>
        </p:txBody>
      </p:sp>
      <p:sp>
        <p:nvSpPr>
          <p:cNvPr id="11" name="Google Shape;313;p39"/>
          <p:cNvSpPr txBox="1">
            <a:spLocks/>
          </p:cNvSpPr>
          <p:nvPr/>
        </p:nvSpPr>
        <p:spPr>
          <a:xfrm>
            <a:off x="3933370" y="4107543"/>
            <a:ext cx="7678057" cy="222559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4318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F3848"/>
              </a:buClr>
              <a:buSzPts val="3200"/>
              <a:buFont typeface="Source Sans Pro"/>
              <a:buChar char="■"/>
              <a:defRPr sz="32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2400"/>
              <a:buFont typeface="Source Sans Pro"/>
              <a:buChar char="○"/>
              <a:defRPr sz="24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2400"/>
              <a:buFont typeface="Source Sans Pro"/>
              <a:buChar char="■"/>
              <a:defRPr sz="24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●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○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■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●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○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F3848"/>
              </a:buClr>
              <a:buSzPts val="1800"/>
              <a:buFont typeface="Source Sans Pro"/>
              <a:buChar char="■"/>
              <a:defRPr sz="1800" b="0" i="0" u="none" strike="noStrike" cap="none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marL="0" indent="0">
              <a:buFont typeface="Source Sans Pro"/>
              <a:buNone/>
            </a:pPr>
            <a:r>
              <a:rPr lang="sk-SK" sz="2400" b="1" smtClean="0">
                <a:solidFill>
                  <a:srgbClr val="00C5B9"/>
                </a:solidFill>
              </a:rPr>
              <a:t>+ rýchlosť</a:t>
            </a:r>
            <a:r>
              <a:rPr lang="sk-SK" sz="2400" b="1" smtClean="0"/>
              <a:t>, </a:t>
            </a:r>
            <a:r>
              <a:rPr lang="sk-SK" sz="2000" smtClean="0"/>
              <a:t>ak nie je potrebné upravovať anotáciu</a:t>
            </a:r>
            <a:endParaRPr lang="sk-SK" sz="2400" smtClean="0"/>
          </a:p>
          <a:p>
            <a:pPr marL="0" indent="0">
              <a:buNone/>
            </a:pPr>
            <a:r>
              <a:rPr lang="sk-SK" sz="2400" b="1" smtClean="0">
                <a:solidFill>
                  <a:srgbClr val="FF5050"/>
                </a:solidFill>
              </a:rPr>
              <a:t>-</a:t>
            </a:r>
            <a:r>
              <a:rPr lang="sk-SK" sz="2000" smtClean="0"/>
              <a:t> vo väčšine prípadov </a:t>
            </a:r>
            <a:r>
              <a:rPr lang="sk-SK" sz="2400" b="1" smtClean="0">
                <a:solidFill>
                  <a:srgbClr val="FF5050"/>
                </a:solidFill>
              </a:rPr>
              <a:t>nepresná </a:t>
            </a:r>
            <a:r>
              <a:rPr lang="sk-SK" sz="2000" smtClean="0"/>
              <a:t>anotácia</a:t>
            </a:r>
          </a:p>
          <a:p>
            <a:pPr marL="0" indent="0">
              <a:buNone/>
            </a:pPr>
            <a:r>
              <a:rPr lang="sk-SK" sz="2400" b="1" smtClean="0">
                <a:solidFill>
                  <a:srgbClr val="FF5050"/>
                </a:solidFill>
              </a:rPr>
              <a:t>-</a:t>
            </a:r>
            <a:r>
              <a:rPr lang="sk-SK" sz="2000" smtClean="0"/>
              <a:t> ručné opravovanie je </a:t>
            </a:r>
            <a:r>
              <a:rPr lang="sk-SK" sz="2400" b="1" smtClean="0">
                <a:solidFill>
                  <a:srgbClr val="FF5050"/>
                </a:solidFill>
              </a:rPr>
              <a:t>zdĺhavé</a:t>
            </a:r>
          </a:p>
          <a:p>
            <a:pPr marL="0" indent="0">
              <a:buNone/>
            </a:pPr>
            <a:r>
              <a:rPr lang="sk-SK" sz="2400" b="1" smtClean="0">
                <a:solidFill>
                  <a:srgbClr val="FF5050"/>
                </a:solidFill>
              </a:rPr>
              <a:t>-</a:t>
            </a:r>
            <a:r>
              <a:rPr lang="sk-SK" sz="2000" smtClean="0"/>
              <a:t> pri generovaní novej anotácie je </a:t>
            </a:r>
            <a:r>
              <a:rPr lang="sk-SK" sz="2400" b="1" smtClean="0">
                <a:solidFill>
                  <a:srgbClr val="FF5050"/>
                </a:solidFill>
              </a:rPr>
              <a:t>malá šanca</a:t>
            </a:r>
            <a:r>
              <a:rPr lang="sk-SK" sz="2000" smtClean="0"/>
              <a:t>, že sa objekty pri ďalšom pokuse anotujú správne</a:t>
            </a:r>
          </a:p>
        </p:txBody>
      </p:sp>
    </p:spTree>
    <p:extLst>
      <p:ext uri="{BB962C8B-B14F-4D97-AF65-F5344CB8AC3E}">
        <p14:creationId xmlns:p14="http://schemas.microsoft.com/office/powerpoint/2010/main" val="2804382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9"/>
          <p:cNvSpPr txBox="1">
            <a:spLocks noGrp="1"/>
          </p:cNvSpPr>
          <p:nvPr>
            <p:ph type="body" idx="1"/>
          </p:nvPr>
        </p:nvSpPr>
        <p:spPr>
          <a:xfrm>
            <a:off x="899884" y="1235885"/>
            <a:ext cx="10290629" cy="51262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sk-SK" b="1" smtClean="0"/>
              <a:t>0.Postupné vytváranie pravidiel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k-SK"/>
              <a:t>u</a:t>
            </a:r>
            <a:r>
              <a:rPr lang="sk-SK" smtClean="0"/>
              <a:t>ž </a:t>
            </a:r>
            <a:r>
              <a:rPr lang="sk-SK" b="1" smtClean="0">
                <a:solidFill>
                  <a:srgbClr val="00C5B9"/>
                </a:solidFill>
              </a:rPr>
              <a:t>implementované</a:t>
            </a:r>
            <a:r>
              <a:rPr lang="sk-SK" smtClean="0"/>
              <a:t> v Exagu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sk-SK" smtClean="0"/>
              <a:t>umožniť </a:t>
            </a:r>
            <a:r>
              <a:rPr lang="sk-SK" b="1" smtClean="0"/>
              <a:t>ukladanie</a:t>
            </a:r>
            <a:r>
              <a:rPr lang="sk-SK" smtClean="0"/>
              <a:t> vytvorených schém pre viacero použití</a:t>
            </a:r>
            <a:endParaRPr/>
          </a:p>
          <a:p>
            <a:pPr marL="342900" indent="-342900">
              <a:buFont typeface="+mj-lt"/>
              <a:buAutoNum type="arabicPeriod"/>
            </a:pPr>
            <a:r>
              <a:rPr lang="sk-SK" b="1">
                <a:latin typeface="Source Sans Pro" panose="020B0604020202020204" charset="0"/>
              </a:rPr>
              <a:t>Ľubovoľný </a:t>
            </a:r>
            <a:r>
              <a:rPr lang="sk-SK" b="1" smtClean="0">
                <a:latin typeface="Source Sans Pro" panose="020B0604020202020204" charset="0"/>
              </a:rPr>
              <a:t>objekt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k-SK" smtClean="0">
                <a:latin typeface="Source Sans Pro" panose="020B0604020202020204" charset="0"/>
              </a:rPr>
              <a:t>v Exagu je možnosť výberu len z niekoľkých atribútov: cena, názov, popis produktu,...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k-SK" smtClean="0">
                <a:latin typeface="Source Sans Pro" panose="020B0604020202020204" charset="0"/>
              </a:rPr>
              <a:t>umožniť vytvorenie </a:t>
            </a:r>
            <a:r>
              <a:rPr lang="sk-SK" b="1" smtClean="0">
                <a:solidFill>
                  <a:srgbClr val="00C5B9"/>
                </a:solidFill>
                <a:latin typeface="Source Sans Pro" panose="020B0604020202020204" charset="0"/>
              </a:rPr>
              <a:t>vlastného názvu atribútu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sk-SK" smtClean="0">
                <a:latin typeface="Source Sans Pro" panose="020B0604020202020204" charset="0"/>
              </a:rPr>
              <a:t>umožniť </a:t>
            </a:r>
            <a:r>
              <a:rPr lang="sk-SK" b="1" smtClean="0">
                <a:solidFill>
                  <a:srgbClr val="00C5B9"/>
                </a:solidFill>
                <a:latin typeface="Source Sans Pro" panose="020B0604020202020204" charset="0"/>
              </a:rPr>
              <a:t>priradenie názvu </a:t>
            </a:r>
            <a:r>
              <a:rPr lang="sk-SK" smtClean="0">
                <a:latin typeface="Source Sans Pro" panose="020B0604020202020204" charset="0"/>
              </a:rPr>
              <a:t>atribútu len </a:t>
            </a:r>
            <a:r>
              <a:rPr lang="sk-SK" b="1" smtClean="0">
                <a:solidFill>
                  <a:srgbClr val="00C5B9"/>
                </a:solidFill>
                <a:latin typeface="Source Sans Pro" panose="020B0604020202020204" charset="0"/>
              </a:rPr>
              <a:t>klikom</a:t>
            </a:r>
            <a:endParaRPr lang="sk-SK" sz="2800"/>
          </a:p>
          <a:p>
            <a:pPr marL="514350" indent="-514350">
              <a:buFont typeface="+mj-lt"/>
              <a:buAutoNum type="arabicPeriod"/>
            </a:pPr>
            <a:r>
              <a:rPr lang="sk-SK" b="1" smtClean="0">
                <a:latin typeface="Source Sans Pro" panose="020B0604020202020204" charset="0"/>
              </a:rPr>
              <a:t>Zoznam objektov</a:t>
            </a:r>
          </a:p>
          <a:p>
            <a:pPr marL="971550" lvl="1" indent="-514350"/>
            <a:r>
              <a:rPr lang="sk-SK" smtClean="0">
                <a:latin typeface="Source Sans Pro" panose="020B0604020202020204" charset="0"/>
              </a:rPr>
              <a:t>vytvorenie zoznamu ľubovoľných objektov</a:t>
            </a:r>
            <a:endParaRPr lang="en-US" smtClean="0">
              <a:latin typeface="Source Sans Pro" panose="020B0604020202020204" charset="0"/>
            </a:endParaRPr>
          </a:p>
          <a:p>
            <a:pPr marL="971550" lvl="1" indent="-514350"/>
            <a:r>
              <a:rPr lang="sk-SK" smtClean="0">
                <a:latin typeface="Source Sans Pro" panose="020B0604020202020204" charset="0"/>
              </a:rPr>
              <a:t>u</a:t>
            </a:r>
            <a:r>
              <a:rPr lang="en-US" smtClean="0">
                <a:latin typeface="Source Sans Pro" panose="020B0604020202020204" charset="0"/>
              </a:rPr>
              <a:t>mo</a:t>
            </a:r>
            <a:r>
              <a:rPr lang="sk-SK" smtClean="0">
                <a:latin typeface="Source Sans Pro" panose="020B0604020202020204" charset="0"/>
              </a:rPr>
              <a:t>žniť </a:t>
            </a:r>
            <a:r>
              <a:rPr lang="sk-SK" smtClean="0">
                <a:latin typeface="Source Sans Pro" panose="020B0604020202020204" charset="0"/>
              </a:rPr>
              <a:t>priradiť k objektu </a:t>
            </a:r>
            <a:r>
              <a:rPr lang="sk-SK" smtClean="0">
                <a:latin typeface="Source Sans Pro" panose="020B0604020202020204" charset="0"/>
              </a:rPr>
              <a:t>v zozname ďalší zoznam</a:t>
            </a:r>
            <a:endParaRPr lang="en-US" smtClean="0">
              <a:latin typeface="Source Sans Pro" panose="020B0604020202020204" charset="0"/>
            </a:endParaRPr>
          </a:p>
          <a:p>
            <a:pPr marL="971550" lvl="1" indent="-514350"/>
            <a:endParaRPr lang="sk-SK">
              <a:latin typeface="Source Sans Pro" panose="020B0604020202020204" charset="0"/>
            </a:endParaRPr>
          </a:p>
        </p:txBody>
      </p:sp>
      <p:sp>
        <p:nvSpPr>
          <p:cNvPr id="314" name="Google Shape;314;p39"/>
          <p:cNvSpPr txBox="1">
            <a:spLocks noGrp="1"/>
          </p:cNvSpPr>
          <p:nvPr>
            <p:ph type="sldNum" idx="12"/>
          </p:nvPr>
        </p:nvSpPr>
        <p:spPr>
          <a:xfrm>
            <a:off x="5821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7</a:t>
            </a:fld>
            <a:endParaRPr/>
          </a:p>
        </p:txBody>
      </p:sp>
      <p:sp>
        <p:nvSpPr>
          <p:cNvPr id="5" name="BlokTextu 4"/>
          <p:cNvSpPr txBox="1"/>
          <p:nvPr/>
        </p:nvSpPr>
        <p:spPr>
          <a:xfrm>
            <a:off x="624114" y="228058"/>
            <a:ext cx="61109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Čo implementovať?</a:t>
            </a:r>
            <a:endParaRPr lang="en-US" sz="5400" b="1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6" name="Ohnutá šípka 5"/>
          <p:cNvSpPr/>
          <p:nvPr/>
        </p:nvSpPr>
        <p:spPr>
          <a:xfrm rot="10800000">
            <a:off x="7929755" y="5883676"/>
            <a:ext cx="3018162" cy="745134"/>
          </a:xfrm>
          <a:prstGeom prst="bentArrow">
            <a:avLst>
              <a:gd name="adj1" fmla="val 52215"/>
              <a:gd name="adj2" fmla="val 42086"/>
              <a:gd name="adj3" fmla="val 31838"/>
              <a:gd name="adj4" fmla="val 0"/>
            </a:avLst>
          </a:prstGeom>
          <a:solidFill>
            <a:srgbClr val="2F3848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7942435" y="6025411"/>
            <a:ext cx="28167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smtClean="0">
                <a:solidFill>
                  <a:srgbClr val="00C5B9"/>
                </a:solidFill>
                <a:latin typeface="Source Sans Pro" panose="020B0604020202020204" charset="0"/>
                <a:ea typeface="Source Sans Pro"/>
                <a:cs typeface="Source Sans Pro"/>
                <a:sym typeface="Source Sans Pro"/>
              </a:rPr>
              <a:t>stromová </a:t>
            </a:r>
            <a:r>
              <a:rPr lang="sk-SK" sz="2400" b="1">
                <a:solidFill>
                  <a:srgbClr val="00C5B9"/>
                </a:solidFill>
                <a:latin typeface="Source Sans Pro" panose="020B0604020202020204" charset="0"/>
                <a:ea typeface="Source Sans Pro"/>
                <a:cs typeface="Source Sans Pro"/>
                <a:sym typeface="Source Sans Pro"/>
              </a:rPr>
              <a:t>štruktúra</a:t>
            </a:r>
            <a:endParaRPr lang="en-US" sz="2400" b="1">
              <a:solidFill>
                <a:srgbClr val="00C5B9"/>
              </a:solidFill>
              <a:latin typeface="Source Sans Pro" panose="020B0604020202020204" charset="0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413604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9"/>
          <p:cNvSpPr txBox="1">
            <a:spLocks noGrp="1"/>
          </p:cNvSpPr>
          <p:nvPr>
            <p:ph type="body" idx="1"/>
          </p:nvPr>
        </p:nvSpPr>
        <p:spPr>
          <a:xfrm>
            <a:off x="914400" y="1441622"/>
            <a:ext cx="9000450" cy="51262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endParaRPr sz="2400"/>
          </a:p>
          <a:p>
            <a:pPr marL="514350" indent="-514350">
              <a:buFont typeface="+mj-lt"/>
              <a:buAutoNum type="arabicPeriod" startAt="3"/>
            </a:pPr>
            <a:r>
              <a:rPr lang="sk-SK" b="1" smtClean="0">
                <a:latin typeface="Source Sans Pro" panose="020B0604020202020204" charset="0"/>
              </a:rPr>
              <a:t>Stromová štruktúra</a:t>
            </a:r>
          </a:p>
          <a:p>
            <a:pPr marL="971550" lvl="1" indent="-514350"/>
            <a:r>
              <a:rPr lang="sk-SK" smtClean="0">
                <a:latin typeface="Source Sans Pro" panose="020B0604020202020204" charset="0"/>
              </a:rPr>
              <a:t>umožniť priradiť objektu iný objekt alebo zoznam objektov</a:t>
            </a:r>
            <a:endParaRPr lang="en-US" smtClean="0">
              <a:latin typeface="Source Sans Pro" panose="020B0604020202020204" charset="0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sk-SK" b="1" smtClean="0">
                <a:latin typeface="Source Sans Pro" panose="020B0604020202020204" charset="0"/>
              </a:rPr>
              <a:t>Sťahovanie súborov</a:t>
            </a:r>
          </a:p>
          <a:p>
            <a:pPr marL="971550" lvl="1" indent="-514350"/>
            <a:r>
              <a:rPr lang="sk-SK" smtClean="0">
                <a:latin typeface="Source Sans Pro" panose="020B0604020202020204" charset="0"/>
              </a:rPr>
              <a:t>sťahovanie ľubovoľných súborov na server</a:t>
            </a:r>
          </a:p>
          <a:p>
            <a:pPr marL="971550" lvl="1" indent="-514350"/>
            <a:r>
              <a:rPr lang="sk-SK" smtClean="0">
                <a:latin typeface="Source Sans Pro" panose="020B0604020202020204" charset="0"/>
              </a:rPr>
              <a:t>sťahovanie súborov zo streamovacích služieb(Soundcloud, Youtube,...)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sk-SK" b="1" smtClean="0">
                <a:latin typeface="Source Sans Pro" panose="020B0604020202020204" charset="0"/>
              </a:rPr>
              <a:t>Vypĺňanie textových polí</a:t>
            </a:r>
          </a:p>
          <a:p>
            <a:pPr marL="971550" lvl="1" indent="-514350">
              <a:buFont typeface="Courier New" panose="02070309020205020404" pitchFamily="49" charset="0"/>
              <a:buChar char="o"/>
            </a:pPr>
            <a:r>
              <a:rPr lang="sk-SK" smtClean="0">
                <a:latin typeface="Source Sans Pro" panose="020B0604020202020204" charset="0"/>
              </a:rPr>
              <a:t>prihlasovanie na portál</a:t>
            </a:r>
          </a:p>
          <a:p>
            <a:pPr marL="971550" lvl="1" indent="-514350">
              <a:buFont typeface="Courier New" panose="02070309020205020404" pitchFamily="49" charset="0"/>
              <a:buChar char="o"/>
            </a:pPr>
            <a:r>
              <a:rPr lang="sk-SK" smtClean="0">
                <a:latin typeface="Source Sans Pro" panose="020B0604020202020204" charset="0"/>
              </a:rPr>
              <a:t>filtrovanie objektov pred extrakciou</a:t>
            </a:r>
          </a:p>
          <a:p>
            <a:pPr marL="514350" indent="-514350"/>
            <a:endParaRPr lang="sk-SK" smtClean="0">
              <a:latin typeface="Source Sans Pro" panose="020B0604020202020204" charset="0"/>
            </a:endParaRPr>
          </a:p>
        </p:txBody>
      </p:sp>
      <p:sp>
        <p:nvSpPr>
          <p:cNvPr id="314" name="Google Shape;314;p39"/>
          <p:cNvSpPr txBox="1">
            <a:spLocks noGrp="1"/>
          </p:cNvSpPr>
          <p:nvPr>
            <p:ph type="sldNum" idx="12"/>
          </p:nvPr>
        </p:nvSpPr>
        <p:spPr>
          <a:xfrm>
            <a:off x="5821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8</a:t>
            </a:fld>
            <a:endParaRPr/>
          </a:p>
        </p:txBody>
      </p:sp>
      <p:sp>
        <p:nvSpPr>
          <p:cNvPr id="5" name="BlokTextu 4"/>
          <p:cNvSpPr txBox="1"/>
          <p:nvPr/>
        </p:nvSpPr>
        <p:spPr>
          <a:xfrm>
            <a:off x="624114" y="228058"/>
            <a:ext cx="61109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Čo implementovať?</a:t>
            </a:r>
            <a:endParaRPr lang="en-US" sz="5400" b="1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44674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9"/>
          <p:cNvSpPr txBox="1">
            <a:spLocks noGrp="1"/>
          </p:cNvSpPr>
          <p:nvPr>
            <p:ph type="body" idx="1"/>
          </p:nvPr>
        </p:nvSpPr>
        <p:spPr>
          <a:xfrm>
            <a:off x="914400" y="1441622"/>
            <a:ext cx="9000450" cy="489151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endParaRPr sz="2400"/>
          </a:p>
          <a:p>
            <a:pPr marL="514350" indent="-514350">
              <a:buFont typeface="+mj-lt"/>
              <a:buAutoNum type="arabicPeriod" startAt="6"/>
            </a:pPr>
            <a:r>
              <a:rPr lang="sk-SK" b="1" smtClean="0">
                <a:latin typeface="Source Sans Pro" panose="020B0604020202020204" charset="0"/>
              </a:rPr>
              <a:t>Akcia klik</a:t>
            </a:r>
          </a:p>
          <a:p>
            <a:pPr marL="971550" lvl="1" indent="-514350">
              <a:buFont typeface="Courier New" panose="02070309020205020404" pitchFamily="49" charset="0"/>
              <a:buChar char="o"/>
            </a:pPr>
            <a:r>
              <a:rPr lang="sk-SK" smtClean="0">
                <a:latin typeface="Source Sans Pro" panose="020B0604020202020204" charset="0"/>
              </a:rPr>
              <a:t>súvisí s vypĺňaním textových polí</a:t>
            </a:r>
          </a:p>
          <a:p>
            <a:pPr marL="971550" lvl="1" indent="-514350">
              <a:buFont typeface="Courier New" panose="02070309020205020404" pitchFamily="49" charset="0"/>
              <a:buChar char="o"/>
            </a:pPr>
            <a:r>
              <a:rPr lang="sk-SK" smtClean="0">
                <a:latin typeface="Source Sans Pro" panose="020B0604020202020204" charset="0"/>
              </a:rPr>
              <a:t>umožní anotovať objekt, ktorého vlastnosti sa nachádzajúci </a:t>
            </a:r>
            <a:r>
              <a:rPr lang="sk-SK" b="1" smtClean="0">
                <a:latin typeface="Source Sans Pro" panose="020B0604020202020204" charset="0"/>
              </a:rPr>
              <a:t>na viacerých webových stránkach</a:t>
            </a:r>
          </a:p>
          <a:p>
            <a:pPr marL="971550" lvl="1" indent="-514350">
              <a:buFont typeface="Courier New" panose="02070309020205020404" pitchFamily="49" charset="0"/>
              <a:buChar char="o"/>
            </a:pPr>
            <a:r>
              <a:rPr lang="sk-SK" smtClean="0">
                <a:latin typeface="Source Sans Pro" panose="020B0604020202020204" charset="0"/>
              </a:rPr>
              <a:t>Dať používateľovi na výber: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sk-SK" smtClean="0">
                <a:latin typeface="Source Sans Pro" panose="020B0604020202020204" charset="0"/>
              </a:rPr>
              <a:t>akciu klik </a:t>
            </a:r>
            <a:r>
              <a:rPr lang="sk-SK" b="1" smtClean="0">
                <a:solidFill>
                  <a:srgbClr val="00C5B9"/>
                </a:solidFill>
                <a:latin typeface="Source Sans Pro" panose="020B0604020202020204" charset="0"/>
              </a:rPr>
              <a:t>uložiť</a:t>
            </a:r>
            <a:r>
              <a:rPr lang="sk-SK" smtClean="0">
                <a:solidFill>
                  <a:srgbClr val="00C5B9"/>
                </a:solidFill>
                <a:latin typeface="Source Sans Pro" panose="020B0604020202020204" charset="0"/>
              </a:rPr>
              <a:t> </a:t>
            </a:r>
            <a:r>
              <a:rPr lang="sk-SK" smtClean="0">
                <a:latin typeface="Source Sans Pro" panose="020B0604020202020204" charset="0"/>
              </a:rPr>
              <a:t>do extrahovaných dát a </a:t>
            </a:r>
            <a:r>
              <a:rPr lang="sk-SK" b="1" smtClean="0">
                <a:latin typeface="Source Sans Pro" panose="020B0604020202020204" charset="0"/>
              </a:rPr>
              <a:t>priradiť vlastnosti objektu</a:t>
            </a:r>
            <a:r>
              <a:rPr lang="sk-SK" smtClean="0">
                <a:latin typeface="Source Sans Pro" panose="020B0604020202020204" charset="0"/>
              </a:rPr>
              <a:t> anotovaných zo stránky, na ktorú ukazuje </a:t>
            </a:r>
            <a:r>
              <a:rPr lang="sk-SK" b="1" smtClean="0">
                <a:latin typeface="Source Sans Pro" panose="020B0604020202020204" charset="0"/>
              </a:rPr>
              <a:t>pre tento klik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sk-SK" smtClean="0">
                <a:latin typeface="Source Sans Pro" panose="020B0604020202020204" charset="0"/>
              </a:rPr>
              <a:t>akciu klik </a:t>
            </a:r>
            <a:r>
              <a:rPr lang="sk-SK" b="1" smtClean="0">
                <a:solidFill>
                  <a:srgbClr val="F05768"/>
                </a:solidFill>
                <a:latin typeface="Source Sans Pro" panose="020B0604020202020204" charset="0"/>
              </a:rPr>
              <a:t>neuložiť</a:t>
            </a:r>
            <a:r>
              <a:rPr lang="sk-SK" smtClean="0">
                <a:solidFill>
                  <a:srgbClr val="F05768"/>
                </a:solidFill>
                <a:latin typeface="Source Sans Pro" panose="020B0604020202020204" charset="0"/>
              </a:rPr>
              <a:t> </a:t>
            </a:r>
            <a:r>
              <a:rPr lang="sk-SK" smtClean="0">
                <a:latin typeface="Source Sans Pro" panose="020B0604020202020204" charset="0"/>
              </a:rPr>
              <a:t>do extrahovaných dát, vlatnosti objektu uložiť na </a:t>
            </a:r>
            <a:r>
              <a:rPr lang="sk-SK" b="1" smtClean="0">
                <a:latin typeface="Source Sans Pro" panose="020B0604020202020204" charset="0"/>
              </a:rPr>
              <a:t>rovnakú úroveň </a:t>
            </a:r>
            <a:r>
              <a:rPr lang="sk-SK" smtClean="0">
                <a:latin typeface="Source Sans Pro" panose="020B0604020202020204" charset="0"/>
              </a:rPr>
              <a:t>v stromovej štruktúre ako by bola akcia klik</a:t>
            </a:r>
          </a:p>
        </p:txBody>
      </p:sp>
      <p:sp>
        <p:nvSpPr>
          <p:cNvPr id="314" name="Google Shape;314;p39"/>
          <p:cNvSpPr txBox="1">
            <a:spLocks noGrp="1"/>
          </p:cNvSpPr>
          <p:nvPr>
            <p:ph type="sldNum" idx="12"/>
          </p:nvPr>
        </p:nvSpPr>
        <p:spPr>
          <a:xfrm>
            <a:off x="5821650" y="6333134"/>
            <a:ext cx="548700" cy="52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fld id="{00000000-1234-1234-1234-123412341234}" type="slidenum">
              <a:rPr lang="en"/>
              <a:pPr/>
              <a:t>9</a:t>
            </a:fld>
            <a:endParaRPr/>
          </a:p>
        </p:txBody>
      </p:sp>
      <p:sp>
        <p:nvSpPr>
          <p:cNvPr id="5" name="BlokTextu 4"/>
          <p:cNvSpPr txBox="1"/>
          <p:nvPr/>
        </p:nvSpPr>
        <p:spPr>
          <a:xfrm>
            <a:off x="624114" y="228058"/>
            <a:ext cx="61109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5400" b="1" smtClean="0">
                <a:solidFill>
                  <a:srgbClr val="2F3848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Čo implementovať?</a:t>
            </a:r>
            <a:endParaRPr lang="en-US" sz="5400" b="1">
              <a:solidFill>
                <a:srgbClr val="2F3848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  <p:extLst>
      <p:ext uri="{BB962C8B-B14F-4D97-AF65-F5344CB8AC3E}">
        <p14:creationId xmlns:p14="http://schemas.microsoft.com/office/powerpoint/2010/main" val="22587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edick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F384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19658</TotalTime>
  <Words>599</Words>
  <Application>Microsoft Office PowerPoint</Application>
  <PresentationFormat>Širokouhlá</PresentationFormat>
  <Paragraphs>115</Paragraphs>
  <Slides>13</Slides>
  <Notes>13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7" baseType="lpstr">
      <vt:lpstr>Arial</vt:lpstr>
      <vt:lpstr>Courier New</vt:lpstr>
      <vt:lpstr>Source Sans Pro</vt:lpstr>
      <vt:lpstr>Benedick template</vt:lpstr>
      <vt:lpstr>Webový scraper v rozšírení prehliadača s poloautomatickou anotáciou</vt:lpstr>
      <vt:lpstr>Cieľ DP</vt:lpstr>
      <vt:lpstr>Analýza súčasných postupov anotovania</vt:lpstr>
      <vt:lpstr>Predpripravené schémy</vt:lpstr>
      <vt:lpstr>Postupné vytváranie pravidiel</vt:lpstr>
      <vt:lpstr>Umelá inteligencia</vt:lpstr>
      <vt:lpstr>Prezentácia programu PowerPoint</vt:lpstr>
      <vt:lpstr>Prezentácia programu PowerPoint</vt:lpstr>
      <vt:lpstr>Prezentácia programu PowerPoint</vt:lpstr>
      <vt:lpstr>Prezentácia programu PowerPoint</vt:lpstr>
      <vt:lpstr>články</vt:lpstr>
      <vt:lpstr>Odporúčaná literatúra</vt:lpstr>
      <vt:lpstr>ďakujem za pozornosť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Semi-automatic annotation of e-shops</dc:title>
  <dc:creator>David Varga</dc:creator>
  <cp:lastModifiedBy>David Varga</cp:lastModifiedBy>
  <cp:revision>127</cp:revision>
  <dcterms:modified xsi:type="dcterms:W3CDTF">2019-05-15T11:42:29Z</dcterms:modified>
</cp:coreProperties>
</file>